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62" r:id="rId4"/>
    <p:sldId id="261" r:id="rId5"/>
    <p:sldId id="258" r:id="rId6"/>
    <p:sldId id="263" r:id="rId7"/>
    <p:sldId id="264" r:id="rId8"/>
    <p:sldId id="265" r:id="rId9"/>
    <p:sldId id="267" r:id="rId10"/>
    <p:sldId id="268" r:id="rId11"/>
    <p:sldId id="269" r:id="rId12"/>
    <p:sldId id="271" r:id="rId13"/>
    <p:sldId id="279" r:id="rId14"/>
    <p:sldId id="277" r:id="rId15"/>
    <p:sldId id="280" r:id="rId16"/>
    <p:sldId id="281" r:id="rId17"/>
    <p:sldId id="282" r:id="rId18"/>
    <p:sldId id="283" r:id="rId19"/>
    <p:sldId id="28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6" d="100"/>
          <a:sy n="96" d="100"/>
        </p:scale>
        <p:origin x="60"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B620E8-FC8F-480D-A6C8-A14B7D2A2635}" type="datetimeFigureOut">
              <a:rPr lang="en-GB" smtClean="0"/>
              <a:t>04/05/2023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C9C50-3BC9-4813-ADAC-5EE1C536AEF8}" type="slidenum">
              <a:rPr lang="en-GB" smtClean="0"/>
              <a:t>‹#›</a:t>
            </a:fld>
            <a:endParaRPr lang="en-GB"/>
          </a:p>
        </p:txBody>
      </p:sp>
    </p:spTree>
    <p:extLst>
      <p:ext uri="{BB962C8B-B14F-4D97-AF65-F5344CB8AC3E}">
        <p14:creationId xmlns:p14="http://schemas.microsoft.com/office/powerpoint/2010/main" val="3350807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397B8-7015-4AD5-83BA-020174DD609D}" type="datetime1">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527356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5E3631-7CA8-44E2-AA5D-A3CCA43D7A0B}" type="datetime1">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557805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654EBD-382F-4862-8277-AA34207E4B87}" type="datetime1">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7453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BF8E7-358A-4E46-BBA2-57ADEA2E7483}" type="datetime1">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427418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88A7D1-19CD-46D7-94C3-941717F3608B}" type="datetime1">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61069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027667-9EC3-40B9-BB87-79A0A0F7F8DE}" type="datetime1">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20248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7F40C5-4351-4FF1-926E-5860C07153D8}" type="datetime1">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282827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D638D6-E94D-4A48-AEA4-0241B1945A5C}" type="datetime1">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955050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A4020A-24F8-4FFC-A3D6-BE3E8EC71313}" type="datetime1">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407929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589C0C-E923-4C23-B59F-1EF7DAB0CEF9}" type="datetime1">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172394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00E445-1A48-49A7-AD06-D201CB2FF4FF}" type="datetime1">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433996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2BF83-CC7F-4935-9509-FB49C0BC9E3D}" type="datetime1">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8114C-A7C1-48A7-AF25-48692EA2C94F}" type="slidenum">
              <a:rPr lang="en-GB" smtClean="0"/>
              <a:t>‹#›</a:t>
            </a:fld>
            <a:endParaRPr lang="en-GB"/>
          </a:p>
        </p:txBody>
      </p:sp>
    </p:spTree>
    <p:extLst>
      <p:ext uri="{BB962C8B-B14F-4D97-AF65-F5344CB8AC3E}">
        <p14:creationId xmlns:p14="http://schemas.microsoft.com/office/powerpoint/2010/main" val="13774996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203AA-05D9-45D5-5CF5-7470B8561BC3}"/>
              </a:ext>
            </a:extLst>
          </p:cNvPr>
          <p:cNvSpPr>
            <a:spLocks noGrp="1"/>
          </p:cNvSpPr>
          <p:nvPr>
            <p:ph type="ctrTitle"/>
          </p:nvPr>
        </p:nvSpPr>
        <p:spPr>
          <a:xfrm>
            <a:off x="187187" y="406400"/>
            <a:ext cx="11817626" cy="3022600"/>
          </a:xfrm>
        </p:spPr>
        <p:txBody>
          <a:bodyPr>
            <a:normAutofit fontScale="90000"/>
          </a:bodyPr>
          <a:lstStyle/>
          <a:p>
            <a:r>
              <a:rPr lang="en-GB" b="1" dirty="0">
                <a:latin typeface="Times New Roman" panose="02020603050405020304" pitchFamily="18" charset="0"/>
                <a:cs typeface="Times New Roman" panose="02020603050405020304" pitchFamily="18" charset="0"/>
              </a:rPr>
              <a:t>Highlights of the Inaugural WCO Global Conference on Fragile Borders</a:t>
            </a:r>
            <a:r>
              <a:rPr lang="en-GB" dirty="0">
                <a:latin typeface="Times New Roman" panose="02020603050405020304" pitchFamily="18" charset="0"/>
                <a:cs typeface="Times New Roman" panose="02020603050405020304" pitchFamily="18" charset="0"/>
              </a:rPr>
              <a:t>:</a:t>
            </a:r>
            <a:br>
              <a:rPr lang="en-GB" dirty="0">
                <a:latin typeface="Times New Roman" panose="02020603050405020304" pitchFamily="18" charset="0"/>
                <a:cs typeface="Times New Roman" panose="02020603050405020304" pitchFamily="18" charset="0"/>
              </a:rPr>
            </a:br>
            <a:r>
              <a:rPr lang="en-GB" sz="5300" dirty="0">
                <a:latin typeface="Times New Roman" panose="02020603050405020304" pitchFamily="18" charset="0"/>
                <a:cs typeface="Times New Roman" panose="02020603050405020304" pitchFamily="18" charset="0"/>
              </a:rPr>
              <a:t>Enabling Customs in Fragile and Conflict-Affected Situations (FCS)</a:t>
            </a:r>
            <a:endParaRPr lang="en-GB"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12B6E7A-9076-3DA4-4678-93AA5FAE69D2}"/>
              </a:ext>
            </a:extLst>
          </p:cNvPr>
          <p:cNvSpPr>
            <a:spLocks noGrp="1"/>
          </p:cNvSpPr>
          <p:nvPr>
            <p:ph type="subTitle" idx="1"/>
          </p:nvPr>
        </p:nvSpPr>
        <p:spPr>
          <a:xfrm>
            <a:off x="1524000" y="3602037"/>
            <a:ext cx="9144000" cy="2470771"/>
          </a:xfrm>
        </p:spPr>
        <p:txBody>
          <a:bodyPr>
            <a:normAutofit/>
          </a:bodyPr>
          <a:lstStyle/>
          <a:p>
            <a:r>
              <a:rPr lang="en-GB" sz="2800" dirty="0">
                <a:latin typeface="Times New Roman" panose="02020603050405020304" pitchFamily="18" charset="0"/>
                <a:cs typeface="Times New Roman" panose="02020603050405020304" pitchFamily="18" charset="0"/>
              </a:rPr>
              <a:t>Presented by </a:t>
            </a:r>
          </a:p>
          <a:p>
            <a:endParaRPr lang="en-GB" sz="28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BA Adeniyi </a:t>
            </a:r>
            <a:r>
              <a:rPr lang="en-GB" sz="2000" dirty="0">
                <a:latin typeface="Times New Roman" panose="02020603050405020304" pitchFamily="18" charset="0"/>
                <a:cs typeface="Times New Roman" panose="02020603050405020304" pitchFamily="18" charset="0"/>
              </a:rPr>
              <a:t>MFR</a:t>
            </a:r>
          </a:p>
          <a:p>
            <a:r>
              <a:rPr lang="en-GB" sz="3600" dirty="0">
                <a:latin typeface="Times New Roman" panose="02020603050405020304" pitchFamily="18" charset="0"/>
                <a:cs typeface="Times New Roman" panose="02020603050405020304" pitchFamily="18" charset="0"/>
              </a:rPr>
              <a:t>Office of the Vice Chair, WCO-WCA</a:t>
            </a:r>
          </a:p>
        </p:txBody>
      </p:sp>
      <p:sp>
        <p:nvSpPr>
          <p:cNvPr id="4" name="Slide Number Placeholder 3">
            <a:extLst>
              <a:ext uri="{FF2B5EF4-FFF2-40B4-BE49-F238E27FC236}">
                <a16:creationId xmlns:a16="http://schemas.microsoft.com/office/drawing/2014/main" id="{A22478A6-C636-1C48-77F0-85D1A200491B}"/>
              </a:ext>
            </a:extLst>
          </p:cNvPr>
          <p:cNvSpPr>
            <a:spLocks noGrp="1"/>
          </p:cNvSpPr>
          <p:nvPr>
            <p:ph type="sldNum" sz="quarter" idx="12"/>
          </p:nvPr>
        </p:nvSpPr>
        <p:spPr/>
        <p:txBody>
          <a:bodyPr/>
          <a:lstStyle/>
          <a:p>
            <a:fld id="{4E08114C-A7C1-48A7-AF25-48692EA2C94F}" type="slidenum">
              <a:rPr lang="en-GB" smtClean="0"/>
              <a:t>1</a:t>
            </a:fld>
            <a:endParaRPr lang="en-GB"/>
          </a:p>
        </p:txBody>
      </p:sp>
    </p:spTree>
    <p:extLst>
      <p:ext uri="{BB962C8B-B14F-4D97-AF65-F5344CB8AC3E}">
        <p14:creationId xmlns:p14="http://schemas.microsoft.com/office/powerpoint/2010/main" val="2235929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8"/>
            <a:ext cx="10515600" cy="961749"/>
          </a:xfrm>
        </p:spPr>
        <p:txBody>
          <a:bodyPr/>
          <a:lstStyle/>
          <a:p>
            <a:r>
              <a:rPr lang="en-GB" b="1" dirty="0">
                <a:latin typeface="Times New Roman" panose="02020603050405020304" pitchFamily="18" charset="0"/>
                <a:cs typeface="Times New Roman" panose="02020603050405020304" pitchFamily="18" charset="0"/>
              </a:rPr>
              <a:t>The Conference</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3419062"/>
          </a:xfrm>
        </p:spPr>
        <p:txBody>
          <a:bodyPr>
            <a:normAutofit/>
          </a:bodyPr>
          <a:lstStyle/>
          <a:p>
            <a:r>
              <a:rPr lang="en-GB" sz="2200" dirty="0">
                <a:latin typeface="Times New Roman" panose="02020603050405020304" pitchFamily="18" charset="0"/>
                <a:cs typeface="Times New Roman" panose="02020603050405020304" pitchFamily="18" charset="0"/>
              </a:rPr>
              <a:t>Several Customs administrations shared their policies and practices related to the training of Customs officers operating at fragile borders. Specific training should be adapted to operations in insecure borderlands and should enable Customs to cooperate with security and defence forces. </a:t>
            </a:r>
          </a:p>
          <a:p>
            <a:pPr marL="0" indent="0">
              <a:buNone/>
            </a:pPr>
            <a:endParaRPr lang="en-GB" sz="2200" dirty="0"/>
          </a:p>
          <a:p>
            <a:r>
              <a:rPr lang="en-GB" sz="2200" dirty="0">
                <a:latin typeface="Times New Roman" panose="02020603050405020304" pitchFamily="18" charset="0"/>
                <a:cs typeface="Times New Roman" panose="02020603050405020304" pitchFamily="18" charset="0"/>
              </a:rPr>
              <a:t>Joint training between Customs and internal security forces was highlighted as a specific and efficient way to generate greater trust and cooperation on the ground between Customs and other forces operating in borderlands such as the military, Police, and Water and Forestry Police.</a:t>
            </a:r>
          </a:p>
        </p:txBody>
      </p:sp>
      <p:sp>
        <p:nvSpPr>
          <p:cNvPr id="4" name="Slide Number Placeholder 3">
            <a:extLst>
              <a:ext uri="{FF2B5EF4-FFF2-40B4-BE49-F238E27FC236}">
                <a16:creationId xmlns:a16="http://schemas.microsoft.com/office/drawing/2014/main" id="{58006D93-C5D8-3359-F80E-BB82F5E595E9}"/>
              </a:ext>
            </a:extLst>
          </p:cNvPr>
          <p:cNvSpPr>
            <a:spLocks noGrp="1"/>
          </p:cNvSpPr>
          <p:nvPr>
            <p:ph type="sldNum" sz="quarter" idx="12"/>
          </p:nvPr>
        </p:nvSpPr>
        <p:spPr/>
        <p:txBody>
          <a:bodyPr/>
          <a:lstStyle/>
          <a:p>
            <a:fld id="{4E08114C-A7C1-48A7-AF25-48692EA2C94F}" type="slidenum">
              <a:rPr lang="en-GB" smtClean="0"/>
              <a:t>10</a:t>
            </a:fld>
            <a:endParaRPr lang="en-GB"/>
          </a:p>
        </p:txBody>
      </p:sp>
    </p:spTree>
    <p:extLst>
      <p:ext uri="{BB962C8B-B14F-4D97-AF65-F5344CB8AC3E}">
        <p14:creationId xmlns:p14="http://schemas.microsoft.com/office/powerpoint/2010/main" val="2088723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Outcomes of the Conference</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lnSpcReduction="10000"/>
          </a:bodyPr>
          <a:lstStyle/>
          <a:p>
            <a:r>
              <a:rPr lang="en-GB" sz="2200" dirty="0">
                <a:latin typeface="Times New Roman" panose="02020603050405020304" pitchFamily="18" charset="0"/>
                <a:cs typeface="Times New Roman" panose="02020603050405020304" pitchFamily="18" charset="0"/>
              </a:rPr>
              <a:t>Delegates shared their views on the WCO draft Action Plan on FCS and discussed how donors can effectively support Customs operating in insecure environments. </a:t>
            </a:r>
          </a:p>
          <a:p>
            <a:pPr marL="0" indent="0">
              <a:buNone/>
            </a:pPr>
            <a:endParaRPr lang="en-GB" sz="8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The Action Plan aims to adapt the WCO’s existing instruments, tools and training programmes, develop new guidance, tools and specific training in connection with FCS, and conduct further research into Customs and fragile borders in the context of the new situations presented during the Conference.</a:t>
            </a:r>
          </a:p>
          <a:p>
            <a:pPr marL="0" indent="0">
              <a:buNone/>
            </a:pPr>
            <a:endParaRPr lang="en-GB" sz="8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The plan is made up of 5 headings, namely: </a:t>
            </a:r>
          </a:p>
          <a:p>
            <a:pPr marL="0" indent="0">
              <a:buNone/>
            </a:pPr>
            <a:r>
              <a:rPr lang="en-GB" sz="2200" dirty="0">
                <a:latin typeface="Times New Roman" panose="02020603050405020304" pitchFamily="18" charset="0"/>
                <a:cs typeface="Times New Roman" panose="02020603050405020304" pitchFamily="18" charset="0"/>
              </a:rPr>
              <a:t>	1. Research</a:t>
            </a:r>
          </a:p>
          <a:p>
            <a:pPr marL="0" indent="0">
              <a:buNone/>
            </a:pPr>
            <a:r>
              <a:rPr lang="en-GB" sz="2200" dirty="0">
                <a:latin typeface="Times New Roman" panose="02020603050405020304" pitchFamily="18" charset="0"/>
                <a:cs typeface="Times New Roman" panose="02020603050405020304" pitchFamily="18" charset="0"/>
              </a:rPr>
              <a:t>	2. Global advocacy and communication on the role of Customs in FCS</a:t>
            </a:r>
          </a:p>
          <a:p>
            <a:pPr marL="0" indent="0">
              <a:buNone/>
            </a:pPr>
            <a:r>
              <a:rPr lang="en-GB" sz="2200" dirty="0">
                <a:latin typeface="Times New Roman" panose="02020603050405020304" pitchFamily="18" charset="0"/>
                <a:cs typeface="Times New Roman" panose="02020603050405020304" pitchFamily="18" charset="0"/>
              </a:rPr>
              <a:t>	3. Institutional arrangements and interagency cooperation, </a:t>
            </a:r>
          </a:p>
          <a:p>
            <a:pPr marL="0" indent="0">
              <a:buNone/>
            </a:pPr>
            <a:r>
              <a:rPr lang="en-GB" sz="2200" dirty="0">
                <a:latin typeface="Times New Roman" panose="02020603050405020304" pitchFamily="18" charset="0"/>
                <a:cs typeface="Times New Roman" panose="02020603050405020304" pitchFamily="18" charset="0"/>
              </a:rPr>
              <a:t>	4. Security of Personnel and infrastructure</a:t>
            </a:r>
          </a:p>
          <a:p>
            <a:pPr marL="0" indent="0">
              <a:buNone/>
            </a:pPr>
            <a:r>
              <a:rPr lang="en-GB" sz="2200" dirty="0">
                <a:latin typeface="Times New Roman" panose="02020603050405020304" pitchFamily="18" charset="0"/>
                <a:cs typeface="Times New Roman" panose="02020603050405020304" pitchFamily="18" charset="0"/>
              </a:rPr>
              <a:t>	5. Mobilization of data and intelligence for security in FCS</a:t>
            </a:r>
          </a:p>
          <a:p>
            <a:pPr marL="0" indent="0">
              <a:buNone/>
            </a:pPr>
            <a:endParaRPr lang="en-GB" sz="2200" dirty="0">
              <a:latin typeface="Times New Roman" panose="02020603050405020304" pitchFamily="18" charset="0"/>
              <a:cs typeface="Times New Roman" panose="02020603050405020304" pitchFamily="18" charset="0"/>
            </a:endParaRPr>
          </a:p>
          <a:p>
            <a:pPr marL="0" indent="0">
              <a:buNone/>
            </a:pPr>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07E4140-ABE0-C675-0133-326615EC8054}"/>
              </a:ext>
            </a:extLst>
          </p:cNvPr>
          <p:cNvSpPr>
            <a:spLocks noGrp="1"/>
          </p:cNvSpPr>
          <p:nvPr>
            <p:ph type="sldNum" sz="quarter" idx="12"/>
          </p:nvPr>
        </p:nvSpPr>
        <p:spPr/>
        <p:txBody>
          <a:bodyPr/>
          <a:lstStyle/>
          <a:p>
            <a:fld id="{4E08114C-A7C1-48A7-AF25-48692EA2C94F}" type="slidenum">
              <a:rPr lang="en-GB" smtClean="0"/>
              <a:t>11</a:t>
            </a:fld>
            <a:endParaRPr lang="en-GB"/>
          </a:p>
        </p:txBody>
      </p:sp>
    </p:spTree>
    <p:extLst>
      <p:ext uri="{BB962C8B-B14F-4D97-AF65-F5344CB8AC3E}">
        <p14:creationId xmlns:p14="http://schemas.microsoft.com/office/powerpoint/2010/main" val="499178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4" name="Table 4">
            <a:extLst>
              <a:ext uri="{FF2B5EF4-FFF2-40B4-BE49-F238E27FC236}">
                <a16:creationId xmlns:a16="http://schemas.microsoft.com/office/drawing/2014/main" id="{7DC8BD3A-5BC1-ED48-B23D-33B23CA5F811}"/>
              </a:ext>
            </a:extLst>
          </p:cNvPr>
          <p:cNvGraphicFramePr>
            <a:graphicFrameLocks noGrp="1"/>
          </p:cNvGraphicFramePr>
          <p:nvPr>
            <p:extLst>
              <p:ext uri="{D42A27DB-BD31-4B8C-83A1-F6EECF244321}">
                <p14:modId xmlns:p14="http://schemas.microsoft.com/office/powerpoint/2010/main" val="2631676459"/>
              </p:ext>
            </p:extLst>
          </p:nvPr>
        </p:nvGraphicFramePr>
        <p:xfrm>
          <a:off x="838198" y="1505778"/>
          <a:ext cx="10770706" cy="2907866"/>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993913">
                  <a:extLst>
                    <a:ext uri="{9D8B030D-6E8A-4147-A177-3AD203B41FA5}">
                      <a16:colId xmlns:a16="http://schemas.microsoft.com/office/drawing/2014/main" val="3893045303"/>
                    </a:ext>
                  </a:extLst>
                </a:gridCol>
                <a:gridCol w="884583">
                  <a:extLst>
                    <a:ext uri="{9D8B030D-6E8A-4147-A177-3AD203B41FA5}">
                      <a16:colId xmlns:a16="http://schemas.microsoft.com/office/drawing/2014/main" val="4238136275"/>
                    </a:ext>
                  </a:extLst>
                </a:gridCol>
                <a:gridCol w="2097156">
                  <a:extLst>
                    <a:ext uri="{9D8B030D-6E8A-4147-A177-3AD203B41FA5}">
                      <a16:colId xmlns:a16="http://schemas.microsoft.com/office/drawing/2014/main" val="2224552788"/>
                    </a:ext>
                  </a:extLst>
                </a:gridCol>
                <a:gridCol w="1297057">
                  <a:extLst>
                    <a:ext uri="{9D8B030D-6E8A-4147-A177-3AD203B41FA5}">
                      <a16:colId xmlns:a16="http://schemas.microsoft.com/office/drawing/2014/main" val="2525066381"/>
                    </a:ext>
                  </a:extLst>
                </a:gridCol>
                <a:gridCol w="1003852">
                  <a:extLst>
                    <a:ext uri="{9D8B030D-6E8A-4147-A177-3AD203B41FA5}">
                      <a16:colId xmlns:a16="http://schemas.microsoft.com/office/drawing/2014/main" val="3574080589"/>
                    </a:ext>
                  </a:extLst>
                </a:gridCol>
                <a:gridCol w="914400">
                  <a:extLst>
                    <a:ext uri="{9D8B030D-6E8A-4147-A177-3AD203B41FA5}">
                      <a16:colId xmlns:a16="http://schemas.microsoft.com/office/drawing/2014/main" val="2050146285"/>
                    </a:ext>
                  </a:extLst>
                </a:gridCol>
                <a:gridCol w="130699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231466">
                <a:tc rowSpan="2">
                  <a:txBody>
                    <a:bodyPr/>
                    <a:lstStyle/>
                    <a:p>
                      <a:r>
                        <a:rPr lang="en-GB" sz="1400" b="1" dirty="0">
                          <a:latin typeface="Times New Roman" panose="02020603050405020304" pitchFamily="18" charset="0"/>
                          <a:cs typeface="Times New Roman" panose="02020603050405020304" pitchFamily="18" charset="0"/>
                        </a:rPr>
                        <a:t>1.</a:t>
                      </a:r>
                    </a:p>
                  </a:txBody>
                  <a:tcPr anchor="ctr"/>
                </a:tc>
                <a:tc rowSpan="2">
                  <a:txBody>
                    <a:bodyPr/>
                    <a:lstStyle/>
                    <a:p>
                      <a:r>
                        <a:rPr lang="en-GB" sz="1400" b="1" dirty="0">
                          <a:latin typeface="Times New Roman" panose="02020603050405020304" pitchFamily="18" charset="0"/>
                          <a:cs typeface="Times New Roman" panose="02020603050405020304" pitchFamily="18" charset="0"/>
                        </a:rPr>
                        <a:t>Research</a:t>
                      </a:r>
                    </a:p>
                  </a:txBody>
                  <a:tcPr anchor="ctr"/>
                </a:tc>
                <a:tc>
                  <a:txBody>
                    <a:bodyPr/>
                    <a:lstStyle/>
                    <a:p>
                      <a:r>
                        <a:rPr lang="en-GB" sz="1400" dirty="0">
                          <a:latin typeface="Times New Roman" panose="02020603050405020304" pitchFamily="18" charset="0"/>
                          <a:cs typeface="Times New Roman" panose="02020603050405020304" pitchFamily="18" charset="0"/>
                        </a:rPr>
                        <a:t>SP4</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FCS research through field missions, internal and external publications supporting other pillars of the Action Plan</a:t>
                      </a:r>
                    </a:p>
                  </a:txBody>
                  <a:tcPr/>
                </a:tc>
                <a:tc>
                  <a:txBody>
                    <a:bodyPr/>
                    <a:lstStyle/>
                    <a:p>
                      <a:r>
                        <a:rPr lang="en-GB" sz="1400" dirty="0">
                          <a:latin typeface="Times New Roman" panose="02020603050405020304" pitchFamily="18" charset="0"/>
                          <a:cs typeface="Times New Roman" panose="02020603050405020304" pitchFamily="18" charset="0"/>
                        </a:rPr>
                        <a:t>WCO Secretariat </a:t>
                      </a:r>
                    </a:p>
                  </a:txBody>
                  <a:tcPr/>
                </a:tc>
                <a:tc>
                  <a:txBody>
                    <a:bodyPr/>
                    <a:lstStyle/>
                    <a:p>
                      <a:r>
                        <a:rPr lang="en-GB" sz="1400" dirty="0">
                          <a:latin typeface="Times New Roman" panose="02020603050405020304" pitchFamily="18" charset="0"/>
                          <a:cs typeface="Times New Roman" panose="02020603050405020304" pitchFamily="18" charset="0"/>
                        </a:rPr>
                        <a:t>WCO Statutory budget and donor funding </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Number of publications and reports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394285">
                <a:tc vMerge="1">
                  <a:txBody>
                    <a:bodyPr/>
                    <a:lstStyle/>
                    <a:p>
                      <a:endParaRPr lang="en-GB" sz="1400" dirty="0">
                        <a:latin typeface="Times New Roman" panose="02020603050405020304" pitchFamily="18" charset="0"/>
                        <a:cs typeface="Times New Roman" panose="02020603050405020304" pitchFamily="18" charset="0"/>
                      </a:endParaRPr>
                    </a:p>
                  </a:txBody>
                  <a:tcPr/>
                </a:tc>
                <a:tc vMerge="1">
                  <a:txBody>
                    <a:bodyPr/>
                    <a:lstStyle/>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SP4</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Annual report on incidents related to the border economy and security to the Council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Statutory budget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Annual report</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663824841"/>
                  </a:ext>
                </a:extLst>
              </a:tr>
            </a:tbl>
          </a:graphicData>
        </a:graphic>
      </p:graphicFrame>
      <p:sp>
        <p:nvSpPr>
          <p:cNvPr id="5" name="Slide Number Placeholder 4">
            <a:extLst>
              <a:ext uri="{FF2B5EF4-FFF2-40B4-BE49-F238E27FC236}">
                <a16:creationId xmlns:a16="http://schemas.microsoft.com/office/drawing/2014/main" id="{3E8801A2-9C28-42AE-37F4-A049A44CC23C}"/>
              </a:ext>
            </a:extLst>
          </p:cNvPr>
          <p:cNvSpPr>
            <a:spLocks noGrp="1"/>
          </p:cNvSpPr>
          <p:nvPr>
            <p:ph type="sldNum" sz="quarter" idx="12"/>
          </p:nvPr>
        </p:nvSpPr>
        <p:spPr/>
        <p:txBody>
          <a:bodyPr/>
          <a:lstStyle/>
          <a:p>
            <a:fld id="{4E08114C-A7C1-48A7-AF25-48692EA2C94F}" type="slidenum">
              <a:rPr lang="en-GB" smtClean="0"/>
              <a:t>12</a:t>
            </a:fld>
            <a:endParaRPr lang="en-GB"/>
          </a:p>
        </p:txBody>
      </p:sp>
    </p:spTree>
    <p:extLst>
      <p:ext uri="{BB962C8B-B14F-4D97-AF65-F5344CB8AC3E}">
        <p14:creationId xmlns:p14="http://schemas.microsoft.com/office/powerpoint/2010/main" val="3277802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nvGraphicFramePr>
        <p:xfrm>
          <a:off x="838200" y="1505778"/>
          <a:ext cx="10770706" cy="454152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361661">
                  <a:extLst>
                    <a:ext uri="{9D8B030D-6E8A-4147-A177-3AD203B41FA5}">
                      <a16:colId xmlns:a16="http://schemas.microsoft.com/office/drawing/2014/main" val="3893045303"/>
                    </a:ext>
                  </a:extLst>
                </a:gridCol>
                <a:gridCol w="864704">
                  <a:extLst>
                    <a:ext uri="{9D8B030D-6E8A-4147-A177-3AD203B41FA5}">
                      <a16:colId xmlns:a16="http://schemas.microsoft.com/office/drawing/2014/main" val="4238136275"/>
                    </a:ext>
                  </a:extLst>
                </a:gridCol>
                <a:gridCol w="1749287">
                  <a:extLst>
                    <a:ext uri="{9D8B030D-6E8A-4147-A177-3AD203B41FA5}">
                      <a16:colId xmlns:a16="http://schemas.microsoft.com/office/drawing/2014/main" val="2224552788"/>
                    </a:ext>
                  </a:extLst>
                </a:gridCol>
                <a:gridCol w="1297057">
                  <a:extLst>
                    <a:ext uri="{9D8B030D-6E8A-4147-A177-3AD203B41FA5}">
                      <a16:colId xmlns:a16="http://schemas.microsoft.com/office/drawing/2014/main" val="2525066381"/>
                    </a:ext>
                  </a:extLst>
                </a:gridCol>
                <a:gridCol w="1003852">
                  <a:extLst>
                    <a:ext uri="{9D8B030D-6E8A-4147-A177-3AD203B41FA5}">
                      <a16:colId xmlns:a16="http://schemas.microsoft.com/office/drawing/2014/main" val="3574080589"/>
                    </a:ext>
                  </a:extLst>
                </a:gridCol>
                <a:gridCol w="914400">
                  <a:extLst>
                    <a:ext uri="{9D8B030D-6E8A-4147-A177-3AD203B41FA5}">
                      <a16:colId xmlns:a16="http://schemas.microsoft.com/office/drawing/2014/main" val="2050146285"/>
                    </a:ext>
                  </a:extLst>
                </a:gridCol>
                <a:gridCol w="130699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231466">
                <a:tc rowSpan="2">
                  <a:txBody>
                    <a:bodyPr/>
                    <a:lstStyle/>
                    <a:p>
                      <a:r>
                        <a:rPr lang="en-GB" sz="1400" b="1" dirty="0">
                          <a:latin typeface="Times New Roman" panose="02020603050405020304" pitchFamily="18" charset="0"/>
                          <a:cs typeface="Times New Roman" panose="02020603050405020304" pitchFamily="18" charset="0"/>
                        </a:rPr>
                        <a:t>2.</a:t>
                      </a:r>
                    </a:p>
                  </a:txBody>
                  <a:tcPr anchor="ctr"/>
                </a:tc>
                <a:tc rowSpan="2">
                  <a:txBody>
                    <a:bodyPr/>
                    <a:lstStyle/>
                    <a:p>
                      <a:r>
                        <a:rPr lang="en-GB" sz="1400" b="1" dirty="0">
                          <a:latin typeface="Times New Roman" panose="02020603050405020304" pitchFamily="18" charset="0"/>
                          <a:cs typeface="Times New Roman" panose="02020603050405020304" pitchFamily="18" charset="0"/>
                        </a:rPr>
                        <a:t>Global advocacy and communication on the role of Customs in FCS</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Strong advocacy on the role of Customs at FCS at the international fora organised by regional and international partner organisations, including WCO major stakeholders, donors and academia</a:t>
                      </a:r>
                    </a:p>
                  </a:txBody>
                  <a:tcPr/>
                </a:tc>
                <a:tc>
                  <a:txBody>
                    <a:bodyPr/>
                    <a:lstStyle/>
                    <a:p>
                      <a:r>
                        <a:rPr lang="en-GB" sz="1400" dirty="0">
                          <a:latin typeface="Times New Roman" panose="02020603050405020304" pitchFamily="18" charset="0"/>
                          <a:cs typeface="Times New Roman" panose="02020603050405020304" pitchFamily="18" charset="0"/>
                        </a:rPr>
                        <a:t>WCO Secretariat </a:t>
                      </a:r>
                    </a:p>
                  </a:txBody>
                  <a:tcPr/>
                </a:tc>
                <a:tc>
                  <a:txBody>
                    <a:bodyPr/>
                    <a:lstStyle/>
                    <a:p>
                      <a:r>
                        <a:rPr lang="en-GB" sz="1400" dirty="0">
                          <a:latin typeface="Times New Roman" panose="02020603050405020304" pitchFamily="18" charset="0"/>
                          <a:cs typeface="Times New Roman" panose="02020603050405020304" pitchFamily="18" charset="0"/>
                        </a:rPr>
                        <a:t>WCO Statutory budget and donor funding </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Number of meetings and events</a:t>
                      </a:r>
                    </a:p>
                  </a:txBody>
                  <a:tcPr/>
                </a:tc>
                <a:tc>
                  <a:txBody>
                    <a:bodyPr/>
                    <a:lstStyle/>
                    <a:p>
                      <a:r>
                        <a:rPr lang="en-GB" sz="1400" dirty="0">
                          <a:latin typeface="Times New Roman" panose="02020603050405020304" pitchFamily="18" charset="0"/>
                          <a:cs typeface="Times New Roman" panose="02020603050405020304" pitchFamily="18" charset="0"/>
                        </a:rPr>
                        <a:t>In implementation</a:t>
                      </a:r>
                    </a:p>
                  </a:txBody>
                  <a:tcPr/>
                </a:tc>
                <a:extLst>
                  <a:ext uri="{0D108BD9-81ED-4DB2-BD59-A6C34878D82A}">
                    <a16:rowId xmlns:a16="http://schemas.microsoft.com/office/drawing/2014/main" val="2215697974"/>
                  </a:ext>
                </a:extLst>
              </a:tr>
              <a:tr h="394285">
                <a:tc vMerge="1">
                  <a:txBody>
                    <a:bodyPr/>
                    <a:lstStyle/>
                    <a:p>
                      <a:endParaRPr lang="en-GB" sz="1400" dirty="0">
                        <a:latin typeface="Times New Roman" panose="02020603050405020304" pitchFamily="18" charset="0"/>
                        <a:cs typeface="Times New Roman" panose="02020603050405020304" pitchFamily="18" charset="0"/>
                      </a:endParaRPr>
                    </a:p>
                  </a:txBody>
                  <a:tcPr/>
                </a:tc>
                <a:tc vMerge="1">
                  <a:txBody>
                    <a:bodyPr/>
                    <a:lstStyle/>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Proactive communication to Members and other partners and stakeholders on all WCO activities in the Action plan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WCO Secretariat</a:t>
                      </a:r>
                    </a:p>
                  </a:txBody>
                  <a:tcPr/>
                </a:tc>
                <a:tc>
                  <a:txBody>
                    <a:bodyPr/>
                    <a:lstStyle/>
                    <a:p>
                      <a:r>
                        <a:rPr lang="en-GB" sz="1400" dirty="0">
                          <a:latin typeface="Times New Roman" panose="02020603050405020304" pitchFamily="18" charset="0"/>
                          <a:cs typeface="Times New Roman" panose="02020603050405020304" pitchFamily="18" charset="0"/>
                        </a:rPr>
                        <a:t>WCO Statutory budget and donor funding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Development and implementation of the communication plan</a:t>
                      </a:r>
                    </a:p>
                  </a:txBody>
                  <a:tcPr/>
                </a:tc>
                <a:tc>
                  <a:txBody>
                    <a:bodyPr/>
                    <a:lstStyle/>
                    <a:p>
                      <a:r>
                        <a:rPr lang="en-GB" sz="1400" dirty="0">
                          <a:latin typeface="Times New Roman" panose="02020603050405020304" pitchFamily="18" charset="0"/>
                          <a:cs typeface="Times New Roman" panose="02020603050405020304" pitchFamily="18" charset="0"/>
                        </a:rPr>
                        <a:t>In implementation</a:t>
                      </a:r>
                    </a:p>
                  </a:txBody>
                  <a:tcPr/>
                </a:tc>
                <a:extLst>
                  <a:ext uri="{0D108BD9-81ED-4DB2-BD59-A6C34878D82A}">
                    <a16:rowId xmlns:a16="http://schemas.microsoft.com/office/drawing/2014/main" val="1663824841"/>
                  </a:ext>
                </a:extLst>
              </a:tr>
            </a:tbl>
          </a:graphicData>
        </a:graphic>
      </p:graphicFrame>
      <p:sp>
        <p:nvSpPr>
          <p:cNvPr id="3" name="Slide Number Placeholder 2">
            <a:extLst>
              <a:ext uri="{FF2B5EF4-FFF2-40B4-BE49-F238E27FC236}">
                <a16:creationId xmlns:a16="http://schemas.microsoft.com/office/drawing/2014/main" id="{FDC99BD1-9F6C-0197-F472-0706B9DDB0EF}"/>
              </a:ext>
            </a:extLst>
          </p:cNvPr>
          <p:cNvSpPr>
            <a:spLocks noGrp="1"/>
          </p:cNvSpPr>
          <p:nvPr>
            <p:ph type="sldNum" sz="quarter" idx="12"/>
          </p:nvPr>
        </p:nvSpPr>
        <p:spPr/>
        <p:txBody>
          <a:bodyPr/>
          <a:lstStyle/>
          <a:p>
            <a:fld id="{4E08114C-A7C1-48A7-AF25-48692EA2C94F}" type="slidenum">
              <a:rPr lang="en-GB" smtClean="0"/>
              <a:t>13</a:t>
            </a:fld>
            <a:endParaRPr lang="en-GB"/>
          </a:p>
        </p:txBody>
      </p:sp>
    </p:spTree>
    <p:extLst>
      <p:ext uri="{BB962C8B-B14F-4D97-AF65-F5344CB8AC3E}">
        <p14:creationId xmlns:p14="http://schemas.microsoft.com/office/powerpoint/2010/main" val="253554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91444472"/>
              </p:ext>
            </p:extLst>
          </p:nvPr>
        </p:nvGraphicFramePr>
        <p:xfrm>
          <a:off x="838200" y="1505778"/>
          <a:ext cx="10770706" cy="487680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1063487">
                  <a:extLst>
                    <a:ext uri="{9D8B030D-6E8A-4147-A177-3AD203B41FA5}">
                      <a16:colId xmlns:a16="http://schemas.microsoft.com/office/drawing/2014/main" val="3574080589"/>
                    </a:ext>
                  </a:extLst>
                </a:gridCol>
                <a:gridCol w="859735">
                  <a:extLst>
                    <a:ext uri="{9D8B030D-6E8A-4147-A177-3AD203B41FA5}">
                      <a16:colId xmlns:a16="http://schemas.microsoft.com/office/drawing/2014/main" val="2050146285"/>
                    </a:ext>
                  </a:extLst>
                </a:gridCol>
                <a:gridCol w="10783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625751">
                <a:tc>
                  <a:txBody>
                    <a:bodyPr/>
                    <a:lstStyle/>
                    <a:p>
                      <a:r>
                        <a:rPr lang="en-GB" sz="1400" b="1" dirty="0">
                          <a:latin typeface="Times New Roman" panose="02020603050405020304" pitchFamily="18" charset="0"/>
                          <a:cs typeface="Times New Roman" panose="02020603050405020304" pitchFamily="18" charset="0"/>
                        </a:rPr>
                        <a:t>3.</a:t>
                      </a:r>
                    </a:p>
                  </a:txBody>
                  <a:tcPr anchor="ctr"/>
                </a:tc>
                <a:tc>
                  <a:txBody>
                    <a:bodyPr/>
                    <a:lstStyle/>
                    <a:p>
                      <a:r>
                        <a:rPr lang="en-GB" sz="1400" b="1" dirty="0">
                          <a:latin typeface="Times New Roman" panose="02020603050405020304" pitchFamily="18" charset="0"/>
                          <a:cs typeface="Times New Roman" panose="02020603050405020304" pitchFamily="18" charset="0"/>
                        </a:rPr>
                        <a:t>Institutional arrangements and interagency cooperation</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National and regional workshops led by Customs involving policymakers and representatives of internal security forces and the military, to agree on policy recommendations aimed at better integrating Customs in national security, incident command, and post-conflict reconstitution of Customs policies at the highest level (e.g. national intelligence committee, national security committee) and fostering inter-agency cooperation.</a:t>
                      </a:r>
                    </a:p>
                  </a:txBody>
                  <a:tcPr/>
                </a:tc>
                <a:tc>
                  <a:txBody>
                    <a:bodyPr/>
                    <a:lstStyle/>
                    <a:p>
                      <a:r>
                        <a:rPr lang="en-GB" sz="1400" dirty="0">
                          <a:latin typeface="Times New Roman" panose="02020603050405020304" pitchFamily="18" charset="0"/>
                          <a:cs typeface="Times New Roman" panose="02020603050405020304" pitchFamily="18" charset="0"/>
                        </a:rPr>
                        <a:t>Members and WCO Secretariat </a:t>
                      </a:r>
                    </a:p>
                  </a:txBody>
                  <a:tcPr/>
                </a:tc>
                <a:tc>
                  <a:txBody>
                    <a:bodyPr/>
                    <a:lstStyle/>
                    <a:p>
                      <a:r>
                        <a:rPr lang="en-GB" sz="1400" dirty="0">
                          <a:latin typeface="Times New Roman" panose="02020603050405020304" pitchFamily="18" charset="0"/>
                          <a:cs typeface="Times New Roman" panose="02020603050405020304" pitchFamily="18" charset="0"/>
                        </a:rPr>
                        <a:t>Members’</a:t>
                      </a:r>
                    </a:p>
                    <a:p>
                      <a:r>
                        <a:rPr lang="en-GB" sz="1400" dirty="0">
                          <a:latin typeface="Times New Roman" panose="02020603050405020304" pitchFamily="18" charset="0"/>
                          <a:cs typeface="Times New Roman" panose="02020603050405020304" pitchFamily="18" charset="0"/>
                        </a:rPr>
                        <a:t>National and WCO donor funding</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Number of national and regional workshops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8" name="Slide Number Placeholder 7">
            <a:extLst>
              <a:ext uri="{FF2B5EF4-FFF2-40B4-BE49-F238E27FC236}">
                <a16:creationId xmlns:a16="http://schemas.microsoft.com/office/drawing/2014/main" id="{2D1949C1-5402-DFEB-FEFD-2CF7562EAE32}"/>
              </a:ext>
            </a:extLst>
          </p:cNvPr>
          <p:cNvSpPr>
            <a:spLocks noGrp="1"/>
          </p:cNvSpPr>
          <p:nvPr>
            <p:ph type="sldNum" sz="quarter" idx="12"/>
          </p:nvPr>
        </p:nvSpPr>
        <p:spPr/>
        <p:txBody>
          <a:bodyPr/>
          <a:lstStyle/>
          <a:p>
            <a:fld id="{4E08114C-A7C1-48A7-AF25-48692EA2C94F}" type="slidenum">
              <a:rPr lang="en-GB" smtClean="0"/>
              <a:t>14</a:t>
            </a:fld>
            <a:endParaRPr lang="en-GB"/>
          </a:p>
        </p:txBody>
      </p:sp>
    </p:spTree>
    <p:extLst>
      <p:ext uri="{BB962C8B-B14F-4D97-AF65-F5344CB8AC3E}">
        <p14:creationId xmlns:p14="http://schemas.microsoft.com/office/powerpoint/2010/main" val="1596596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51997987"/>
              </p:ext>
            </p:extLst>
          </p:nvPr>
        </p:nvGraphicFramePr>
        <p:xfrm>
          <a:off x="838200" y="1505778"/>
          <a:ext cx="10770706" cy="3416039"/>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586407">
                  <a:extLst>
                    <a:ext uri="{9D8B030D-6E8A-4147-A177-3AD203B41FA5}">
                      <a16:colId xmlns:a16="http://schemas.microsoft.com/office/drawing/2014/main" val="3893045303"/>
                    </a:ext>
                  </a:extLst>
                </a:gridCol>
                <a:gridCol w="1396448">
                  <a:extLst>
                    <a:ext uri="{9D8B030D-6E8A-4147-A177-3AD203B41FA5}">
                      <a16:colId xmlns:a16="http://schemas.microsoft.com/office/drawing/2014/main" val="4238136275"/>
                    </a:ext>
                  </a:extLst>
                </a:gridCol>
                <a:gridCol w="1848678">
                  <a:extLst>
                    <a:ext uri="{9D8B030D-6E8A-4147-A177-3AD203B41FA5}">
                      <a16:colId xmlns:a16="http://schemas.microsoft.com/office/drawing/2014/main" val="2224552788"/>
                    </a:ext>
                  </a:extLst>
                </a:gridCol>
                <a:gridCol w="1252330">
                  <a:extLst>
                    <a:ext uri="{9D8B030D-6E8A-4147-A177-3AD203B41FA5}">
                      <a16:colId xmlns:a16="http://schemas.microsoft.com/office/drawing/2014/main" val="2525066381"/>
                    </a:ext>
                  </a:extLst>
                </a:gridCol>
                <a:gridCol w="993913">
                  <a:extLst>
                    <a:ext uri="{9D8B030D-6E8A-4147-A177-3AD203B41FA5}">
                      <a16:colId xmlns:a16="http://schemas.microsoft.com/office/drawing/2014/main" val="3574080589"/>
                    </a:ext>
                  </a:extLst>
                </a:gridCol>
                <a:gridCol w="884583">
                  <a:extLst>
                    <a:ext uri="{9D8B030D-6E8A-4147-A177-3AD203B41FA5}">
                      <a16:colId xmlns:a16="http://schemas.microsoft.com/office/drawing/2014/main" val="2050146285"/>
                    </a:ext>
                  </a:extLst>
                </a:gridCol>
                <a:gridCol w="15355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625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dirty="0">
                        <a:latin typeface="Times New Roman" panose="02020603050405020304" pitchFamily="18" charset="0"/>
                        <a:cs typeface="Times New Roman" panose="02020603050405020304" pitchFamily="18" charset="0"/>
                      </a:endParaRPr>
                    </a:p>
                    <a:p>
                      <a:endParaRPr lang="en-GB" sz="1400" b="1" dirty="0">
                        <a:latin typeface="Times New Roman" panose="02020603050405020304" pitchFamily="18" charset="0"/>
                        <a:cs typeface="Times New Roman" panose="02020603050405020304" pitchFamily="18" charset="0"/>
                      </a:endParaRPr>
                    </a:p>
                  </a:txBody>
                  <a:tcPr anchor="ctr"/>
                </a:tc>
                <a:tc>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National audits including recommendations on Customs’ institutional and inter-agency arrangements to better address national security issues at borders, including violent extremism, insurgencies and facilitation of humanitarian aid. </a:t>
                      </a:r>
                    </a:p>
                  </a:txBody>
                  <a:tcPr/>
                </a:tc>
                <a:tc>
                  <a:txBody>
                    <a:bodyPr/>
                    <a:lstStyle/>
                    <a:p>
                      <a:r>
                        <a:rPr lang="en-GB" sz="1400" dirty="0">
                          <a:latin typeface="Times New Roman" panose="02020603050405020304" pitchFamily="18" charset="0"/>
                          <a:cs typeface="Times New Roman" panose="02020603050405020304" pitchFamily="18" charset="0"/>
                        </a:rPr>
                        <a:t>Members and WCO Secretariat </a:t>
                      </a:r>
                    </a:p>
                  </a:txBody>
                  <a:tcPr/>
                </a:tc>
                <a:tc>
                  <a:txBody>
                    <a:bodyPr/>
                    <a:lstStyle/>
                    <a:p>
                      <a:r>
                        <a:rPr lang="en-GB" sz="1400" dirty="0">
                          <a:latin typeface="Times New Roman" panose="02020603050405020304" pitchFamily="18" charset="0"/>
                          <a:cs typeface="Times New Roman" panose="02020603050405020304" pitchFamily="18" charset="0"/>
                        </a:rPr>
                        <a:t>Members’</a:t>
                      </a:r>
                    </a:p>
                    <a:p>
                      <a:r>
                        <a:rPr lang="en-GB" sz="1400" dirty="0">
                          <a:latin typeface="Times New Roman" panose="02020603050405020304" pitchFamily="18" charset="0"/>
                          <a:cs typeface="Times New Roman" panose="02020603050405020304" pitchFamily="18" charset="0"/>
                        </a:rPr>
                        <a:t>National and WCO donor funding</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Recommendations issued in the form of a Members only restricted publication based on the experiences in the MENA region; other FCSs to be covered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4" name="Slide Number Placeholder 3">
            <a:extLst>
              <a:ext uri="{FF2B5EF4-FFF2-40B4-BE49-F238E27FC236}">
                <a16:creationId xmlns:a16="http://schemas.microsoft.com/office/drawing/2014/main" id="{434C39A8-D810-C142-0C46-5DAA222FD975}"/>
              </a:ext>
            </a:extLst>
          </p:cNvPr>
          <p:cNvSpPr>
            <a:spLocks noGrp="1"/>
          </p:cNvSpPr>
          <p:nvPr>
            <p:ph type="sldNum" sz="quarter" idx="12"/>
          </p:nvPr>
        </p:nvSpPr>
        <p:spPr/>
        <p:txBody>
          <a:bodyPr/>
          <a:lstStyle/>
          <a:p>
            <a:fld id="{4E08114C-A7C1-48A7-AF25-48692EA2C94F}" type="slidenum">
              <a:rPr lang="en-GB" smtClean="0"/>
              <a:t>15</a:t>
            </a:fld>
            <a:endParaRPr lang="en-GB"/>
          </a:p>
        </p:txBody>
      </p:sp>
    </p:spTree>
    <p:extLst>
      <p:ext uri="{BB962C8B-B14F-4D97-AF65-F5344CB8AC3E}">
        <p14:creationId xmlns:p14="http://schemas.microsoft.com/office/powerpoint/2010/main" val="2743904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25931970"/>
              </p:ext>
            </p:extLst>
          </p:nvPr>
        </p:nvGraphicFramePr>
        <p:xfrm>
          <a:off x="838200" y="1505778"/>
          <a:ext cx="10770706" cy="483296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964096">
                  <a:extLst>
                    <a:ext uri="{9D8B030D-6E8A-4147-A177-3AD203B41FA5}">
                      <a16:colId xmlns:a16="http://schemas.microsoft.com/office/drawing/2014/main" val="3574080589"/>
                    </a:ext>
                  </a:extLst>
                </a:gridCol>
                <a:gridCol w="869674">
                  <a:extLst>
                    <a:ext uri="{9D8B030D-6E8A-4147-A177-3AD203B41FA5}">
                      <a16:colId xmlns:a16="http://schemas.microsoft.com/office/drawing/2014/main" val="2050146285"/>
                    </a:ext>
                  </a:extLst>
                </a:gridCol>
                <a:gridCol w="1167850">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342276">
                <a:tc rowSpan="3">
                  <a:txBody>
                    <a:bodyPr/>
                    <a:lstStyle/>
                    <a:p>
                      <a:r>
                        <a:rPr lang="en-GB" sz="1400" b="1" dirty="0">
                          <a:latin typeface="Times New Roman" panose="02020603050405020304" pitchFamily="18" charset="0"/>
                          <a:cs typeface="Times New Roman" panose="02020603050405020304" pitchFamily="18" charset="0"/>
                        </a:rPr>
                        <a:t>4.</a:t>
                      </a:r>
                    </a:p>
                  </a:txBody>
                  <a:tcPr anchor="ctr"/>
                </a:tc>
                <a:tc rowSpan="3">
                  <a:txBody>
                    <a:bodyPr/>
                    <a:lstStyle/>
                    <a:p>
                      <a:r>
                        <a:rPr lang="en-GB" sz="1400" b="1" dirty="0">
                          <a:latin typeface="Times New Roman" panose="02020603050405020304" pitchFamily="18" charset="0"/>
                          <a:cs typeface="Times New Roman" panose="02020603050405020304" pitchFamily="18" charset="0"/>
                        </a:rPr>
                        <a:t>Security of Personnel and infrastructure</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Regional and cross-regional workshops on Customs Personal Protection Equipment (PPE) and Customs infrastructure security.</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statutory budget and donor funding</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Development of guidelines and number of workshops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National audits on Customs PPE standards and Customs infrastructure security at fragile borders. </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statutory budget and donor funding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audits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Development of WCO training modules for Customs administrations on the protection of staff and Customs infrastructure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WCO Secretariat and Member experts</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WCO donor funding as available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2023-2024</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training modules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4212787748"/>
                  </a:ext>
                </a:extLst>
              </a:tr>
            </a:tbl>
          </a:graphicData>
        </a:graphic>
      </p:graphicFrame>
      <p:sp>
        <p:nvSpPr>
          <p:cNvPr id="6" name="Slide Number Placeholder 5">
            <a:extLst>
              <a:ext uri="{FF2B5EF4-FFF2-40B4-BE49-F238E27FC236}">
                <a16:creationId xmlns:a16="http://schemas.microsoft.com/office/drawing/2014/main" id="{465021F9-CDE6-BB26-F8C4-812175F2978F}"/>
              </a:ext>
            </a:extLst>
          </p:cNvPr>
          <p:cNvSpPr>
            <a:spLocks noGrp="1"/>
          </p:cNvSpPr>
          <p:nvPr>
            <p:ph type="sldNum" sz="quarter" idx="12"/>
          </p:nvPr>
        </p:nvSpPr>
        <p:spPr/>
        <p:txBody>
          <a:bodyPr/>
          <a:lstStyle/>
          <a:p>
            <a:fld id="{4E08114C-A7C1-48A7-AF25-48692EA2C94F}" type="slidenum">
              <a:rPr lang="en-GB" smtClean="0"/>
              <a:t>16</a:t>
            </a:fld>
            <a:endParaRPr lang="en-GB"/>
          </a:p>
        </p:txBody>
      </p:sp>
    </p:spTree>
    <p:extLst>
      <p:ext uri="{BB962C8B-B14F-4D97-AF65-F5344CB8AC3E}">
        <p14:creationId xmlns:p14="http://schemas.microsoft.com/office/powerpoint/2010/main" val="4096171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25125133"/>
              </p:ext>
            </p:extLst>
          </p:nvPr>
        </p:nvGraphicFramePr>
        <p:xfrm>
          <a:off x="838200" y="1505778"/>
          <a:ext cx="10770706" cy="4889390"/>
        </p:xfrm>
        <a:graphic>
          <a:graphicData uri="http://schemas.openxmlformats.org/drawingml/2006/table">
            <a:tbl>
              <a:tblPr firstRow="1" bandRow="1">
                <a:tableStyleId>{5940675A-B579-460E-94D1-54222C63F5DA}</a:tableStyleId>
              </a:tblPr>
              <a:tblGrid>
                <a:gridCol w="647700">
                  <a:extLst>
                    <a:ext uri="{9D8B030D-6E8A-4147-A177-3AD203B41FA5}">
                      <a16:colId xmlns:a16="http://schemas.microsoft.com/office/drawing/2014/main" val="315903769"/>
                    </a:ext>
                  </a:extLst>
                </a:gridCol>
                <a:gridCol w="581439">
                  <a:extLst>
                    <a:ext uri="{9D8B030D-6E8A-4147-A177-3AD203B41FA5}">
                      <a16:colId xmlns:a16="http://schemas.microsoft.com/office/drawing/2014/main" val="3893045303"/>
                    </a:ext>
                  </a:extLst>
                </a:gridCol>
                <a:gridCol w="1023731">
                  <a:extLst>
                    <a:ext uri="{9D8B030D-6E8A-4147-A177-3AD203B41FA5}">
                      <a16:colId xmlns:a16="http://schemas.microsoft.com/office/drawing/2014/main" val="4238136275"/>
                    </a:ext>
                  </a:extLst>
                </a:gridCol>
                <a:gridCol w="2295939">
                  <a:extLst>
                    <a:ext uri="{9D8B030D-6E8A-4147-A177-3AD203B41FA5}">
                      <a16:colId xmlns:a16="http://schemas.microsoft.com/office/drawing/2014/main" val="2224552788"/>
                    </a:ext>
                  </a:extLst>
                </a:gridCol>
                <a:gridCol w="1277178">
                  <a:extLst>
                    <a:ext uri="{9D8B030D-6E8A-4147-A177-3AD203B41FA5}">
                      <a16:colId xmlns:a16="http://schemas.microsoft.com/office/drawing/2014/main" val="2525066381"/>
                    </a:ext>
                  </a:extLst>
                </a:gridCol>
                <a:gridCol w="1043609">
                  <a:extLst>
                    <a:ext uri="{9D8B030D-6E8A-4147-A177-3AD203B41FA5}">
                      <a16:colId xmlns:a16="http://schemas.microsoft.com/office/drawing/2014/main" val="3574080589"/>
                    </a:ext>
                  </a:extLst>
                </a:gridCol>
                <a:gridCol w="874643">
                  <a:extLst>
                    <a:ext uri="{9D8B030D-6E8A-4147-A177-3AD203B41FA5}">
                      <a16:colId xmlns:a16="http://schemas.microsoft.com/office/drawing/2014/main" val="2050146285"/>
                    </a:ext>
                  </a:extLst>
                </a:gridCol>
                <a:gridCol w="144614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987950">
                <a:tc rowSpan="3">
                  <a:txBody>
                    <a:bodyPr/>
                    <a:lstStyle/>
                    <a:p>
                      <a:endParaRPr lang="en-GB" sz="1400" b="1" dirty="0">
                        <a:latin typeface="Times New Roman" panose="02020603050405020304" pitchFamily="18" charset="0"/>
                        <a:cs typeface="Times New Roman" panose="02020603050405020304" pitchFamily="18" charset="0"/>
                      </a:endParaRPr>
                    </a:p>
                  </a:txBody>
                  <a:tcPr anchor="ctr"/>
                </a:tc>
                <a:tc rowSpan="3">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Development of a WCO ACE programme for accredited experts in the area of fragile border security. </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donor funding available</a:t>
                      </a:r>
                    </a:p>
                  </a:txBody>
                  <a:tcPr/>
                </a:tc>
                <a:tc>
                  <a:txBody>
                    <a:bodyPr/>
                    <a:lstStyle/>
                    <a:p>
                      <a:r>
                        <a:rPr lang="en-GB" sz="1400" dirty="0">
                          <a:latin typeface="Times New Roman" panose="02020603050405020304" pitchFamily="18" charset="0"/>
                          <a:cs typeface="Times New Roman" panose="02020603050405020304" pitchFamily="18" charset="0"/>
                        </a:rPr>
                        <a:t>2024-2026</a:t>
                      </a:r>
                    </a:p>
                  </a:txBody>
                  <a:tcPr/>
                </a:tc>
                <a:tc>
                  <a:txBody>
                    <a:bodyPr/>
                    <a:lstStyle/>
                    <a:p>
                      <a:r>
                        <a:rPr lang="en-GB" sz="1400" dirty="0">
                          <a:latin typeface="Times New Roman" panose="02020603050405020304" pitchFamily="18" charset="0"/>
                          <a:cs typeface="Times New Roman" panose="02020603050405020304" pitchFamily="18" charset="0"/>
                        </a:rPr>
                        <a:t>Number of ACE experts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Joint national training of Customs with other national military and security authorities, according to operational needs and requirements of the national Customs administration. </a:t>
                      </a:r>
                    </a:p>
                  </a:txBody>
                  <a:tcPr/>
                </a:tc>
                <a:tc>
                  <a:txBody>
                    <a:bodyPr/>
                    <a:lstStyle/>
                    <a:p>
                      <a:r>
                        <a:rPr lang="en-GB" sz="1400" dirty="0">
                          <a:latin typeface="Times New Roman" panose="02020603050405020304" pitchFamily="18" charset="0"/>
                          <a:cs typeface="Times New Roman" panose="02020603050405020304" pitchFamily="18" charset="0"/>
                        </a:rPr>
                        <a:t>Members and WCO Secretariat </a:t>
                      </a:r>
                    </a:p>
                  </a:txBody>
                  <a:tcPr/>
                </a:tc>
                <a:tc>
                  <a:txBody>
                    <a:bodyPr/>
                    <a:lstStyle/>
                    <a:p>
                      <a:r>
                        <a:rPr lang="en-GB" sz="1400" dirty="0">
                          <a:latin typeface="Times New Roman" panose="02020603050405020304" pitchFamily="18" charset="0"/>
                          <a:cs typeface="Times New Roman" panose="02020603050405020304" pitchFamily="18" charset="0"/>
                        </a:rPr>
                        <a:t>Members’ national funding and WCO donor funding, as available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joint trainings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Joint inter-agency national and cross-border patrols and controls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Members and WCO Secretariat </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Members’ national funding and WCO donor funding, as available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Members who implemented joint inter-agency national and cross-border patrols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4212787748"/>
                  </a:ext>
                </a:extLst>
              </a:tr>
            </a:tbl>
          </a:graphicData>
        </a:graphic>
      </p:graphicFrame>
      <p:sp>
        <p:nvSpPr>
          <p:cNvPr id="4" name="Slide Number Placeholder 3">
            <a:extLst>
              <a:ext uri="{FF2B5EF4-FFF2-40B4-BE49-F238E27FC236}">
                <a16:creationId xmlns:a16="http://schemas.microsoft.com/office/drawing/2014/main" id="{21281022-5A2E-F72B-79D9-083343DBDE85}"/>
              </a:ext>
            </a:extLst>
          </p:cNvPr>
          <p:cNvSpPr>
            <a:spLocks noGrp="1"/>
          </p:cNvSpPr>
          <p:nvPr>
            <p:ph type="sldNum" sz="quarter" idx="12"/>
          </p:nvPr>
        </p:nvSpPr>
        <p:spPr/>
        <p:txBody>
          <a:bodyPr/>
          <a:lstStyle/>
          <a:p>
            <a:fld id="{4E08114C-A7C1-48A7-AF25-48692EA2C94F}" type="slidenum">
              <a:rPr lang="en-GB" smtClean="0"/>
              <a:t>17</a:t>
            </a:fld>
            <a:endParaRPr lang="en-GB"/>
          </a:p>
        </p:txBody>
      </p:sp>
    </p:spTree>
    <p:extLst>
      <p:ext uri="{BB962C8B-B14F-4D97-AF65-F5344CB8AC3E}">
        <p14:creationId xmlns:p14="http://schemas.microsoft.com/office/powerpoint/2010/main" val="3238057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105914554"/>
              </p:ext>
            </p:extLst>
          </p:nvPr>
        </p:nvGraphicFramePr>
        <p:xfrm>
          <a:off x="838200" y="1505778"/>
          <a:ext cx="10770706" cy="4803636"/>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964096">
                  <a:extLst>
                    <a:ext uri="{9D8B030D-6E8A-4147-A177-3AD203B41FA5}">
                      <a16:colId xmlns:a16="http://schemas.microsoft.com/office/drawing/2014/main" val="3574080589"/>
                    </a:ext>
                  </a:extLst>
                </a:gridCol>
                <a:gridCol w="869674">
                  <a:extLst>
                    <a:ext uri="{9D8B030D-6E8A-4147-A177-3AD203B41FA5}">
                      <a16:colId xmlns:a16="http://schemas.microsoft.com/office/drawing/2014/main" val="2050146285"/>
                    </a:ext>
                  </a:extLst>
                </a:gridCol>
                <a:gridCol w="1167850">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342276">
                <a:tc rowSpan="3">
                  <a:txBody>
                    <a:bodyPr/>
                    <a:lstStyle/>
                    <a:p>
                      <a:r>
                        <a:rPr lang="en-GB" sz="1400" b="1" dirty="0">
                          <a:latin typeface="Times New Roman" panose="02020603050405020304" pitchFamily="18" charset="0"/>
                          <a:cs typeface="Times New Roman" panose="02020603050405020304" pitchFamily="18" charset="0"/>
                        </a:rPr>
                        <a:t>5.</a:t>
                      </a:r>
                    </a:p>
                  </a:txBody>
                  <a:tcPr anchor="ctr"/>
                </a:tc>
                <a:tc rowSpan="3">
                  <a:txBody>
                    <a:bodyPr/>
                    <a:lstStyle/>
                    <a:p>
                      <a:r>
                        <a:rPr lang="en-GB" sz="1400" b="1" dirty="0">
                          <a:latin typeface="Times New Roman" panose="02020603050405020304" pitchFamily="18" charset="0"/>
                          <a:cs typeface="Times New Roman" panose="02020603050405020304" pitchFamily="18" charset="0"/>
                        </a:rPr>
                        <a:t>Mobilization of data and intelligence for security in FCS</a:t>
                      </a: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txBody>
                  <a:tcPr/>
                </a:tc>
                <a:tc>
                  <a:txBody>
                    <a:bodyPr/>
                    <a:lstStyle/>
                    <a:p>
                      <a:r>
                        <a:rPr lang="en-GB" sz="1400" dirty="0">
                          <a:latin typeface="Times New Roman" panose="02020603050405020304" pitchFamily="18" charset="0"/>
                          <a:cs typeface="Times New Roman" panose="02020603050405020304" pitchFamily="18" charset="0"/>
                        </a:rPr>
                        <a:t>National and regional awareness raising on the use of Customs data for fragile border security intelligence purpose.</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donor funding, as available</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Number of workshops and round-tables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National and regional training for experts on the use of Open Source Intelligence (OSINT) in Customs domain.</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donor funding, as available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2024-2026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trainings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National and regional training for experts on GEOINT (including the use of specialized mapping tools, such as QGIS)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WCO Secretariat and Members</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WCO donor funding as available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2023-2024</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Number of trainings </a:t>
                      </a:r>
                    </a:p>
                  </a:txBody>
                  <a:tcPr/>
                </a:tc>
                <a:tc>
                  <a:txBody>
                    <a:bodyPr/>
                    <a:lstStyle/>
                    <a:p>
                      <a:r>
                        <a:rPr lang="en-GB" sz="1400" dirty="0">
                          <a:latin typeface="Times New Roman" panose="02020603050405020304" pitchFamily="18" charset="0"/>
                          <a:cs typeface="Times New Roman" panose="02020603050405020304" pitchFamily="18" charset="0"/>
                        </a:rPr>
                        <a:t>Initial training provided to Niger Customs and internal security forces (Nov. 2022)</a:t>
                      </a:r>
                    </a:p>
                  </a:txBody>
                  <a:tcPr/>
                </a:tc>
                <a:extLst>
                  <a:ext uri="{0D108BD9-81ED-4DB2-BD59-A6C34878D82A}">
                    <a16:rowId xmlns:a16="http://schemas.microsoft.com/office/drawing/2014/main" val="4212787748"/>
                  </a:ext>
                </a:extLst>
              </a:tr>
            </a:tbl>
          </a:graphicData>
        </a:graphic>
      </p:graphicFrame>
      <p:sp>
        <p:nvSpPr>
          <p:cNvPr id="4" name="Slide Number Placeholder 3">
            <a:extLst>
              <a:ext uri="{FF2B5EF4-FFF2-40B4-BE49-F238E27FC236}">
                <a16:creationId xmlns:a16="http://schemas.microsoft.com/office/drawing/2014/main" id="{2F7E6ECD-537F-0ABC-4785-DB0FC69A1EA1}"/>
              </a:ext>
            </a:extLst>
          </p:cNvPr>
          <p:cNvSpPr>
            <a:spLocks noGrp="1"/>
          </p:cNvSpPr>
          <p:nvPr>
            <p:ph type="sldNum" sz="quarter" idx="12"/>
          </p:nvPr>
        </p:nvSpPr>
        <p:spPr/>
        <p:txBody>
          <a:bodyPr/>
          <a:lstStyle/>
          <a:p>
            <a:fld id="{4E08114C-A7C1-48A7-AF25-48692EA2C94F}" type="slidenum">
              <a:rPr lang="en-GB" smtClean="0"/>
              <a:t>18</a:t>
            </a:fld>
            <a:endParaRPr lang="en-GB"/>
          </a:p>
        </p:txBody>
      </p:sp>
    </p:spTree>
    <p:extLst>
      <p:ext uri="{BB962C8B-B14F-4D97-AF65-F5344CB8AC3E}">
        <p14:creationId xmlns:p14="http://schemas.microsoft.com/office/powerpoint/2010/main" val="88684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Action Plan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547656023"/>
              </p:ext>
            </p:extLst>
          </p:nvPr>
        </p:nvGraphicFramePr>
        <p:xfrm>
          <a:off x="838200" y="1505778"/>
          <a:ext cx="10770706" cy="217667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586407">
                  <a:extLst>
                    <a:ext uri="{9D8B030D-6E8A-4147-A177-3AD203B41FA5}">
                      <a16:colId xmlns:a16="http://schemas.microsoft.com/office/drawing/2014/main" val="3893045303"/>
                    </a:ext>
                  </a:extLst>
                </a:gridCol>
                <a:gridCol w="1396448">
                  <a:extLst>
                    <a:ext uri="{9D8B030D-6E8A-4147-A177-3AD203B41FA5}">
                      <a16:colId xmlns:a16="http://schemas.microsoft.com/office/drawing/2014/main" val="4238136275"/>
                    </a:ext>
                  </a:extLst>
                </a:gridCol>
                <a:gridCol w="1848678">
                  <a:extLst>
                    <a:ext uri="{9D8B030D-6E8A-4147-A177-3AD203B41FA5}">
                      <a16:colId xmlns:a16="http://schemas.microsoft.com/office/drawing/2014/main" val="2224552788"/>
                    </a:ext>
                  </a:extLst>
                </a:gridCol>
                <a:gridCol w="1252330">
                  <a:extLst>
                    <a:ext uri="{9D8B030D-6E8A-4147-A177-3AD203B41FA5}">
                      <a16:colId xmlns:a16="http://schemas.microsoft.com/office/drawing/2014/main" val="2525066381"/>
                    </a:ext>
                  </a:extLst>
                </a:gridCol>
                <a:gridCol w="993913">
                  <a:extLst>
                    <a:ext uri="{9D8B030D-6E8A-4147-A177-3AD203B41FA5}">
                      <a16:colId xmlns:a16="http://schemas.microsoft.com/office/drawing/2014/main" val="3574080589"/>
                    </a:ext>
                  </a:extLst>
                </a:gridCol>
                <a:gridCol w="884583">
                  <a:extLst>
                    <a:ext uri="{9D8B030D-6E8A-4147-A177-3AD203B41FA5}">
                      <a16:colId xmlns:a16="http://schemas.microsoft.com/office/drawing/2014/main" val="2050146285"/>
                    </a:ext>
                  </a:extLst>
                </a:gridCol>
                <a:gridCol w="15355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Serial</a:t>
                      </a:r>
                    </a:p>
                  </a:txBody>
                  <a:tcPr/>
                </a:tc>
                <a:tc>
                  <a:txBody>
                    <a:bodyPr/>
                    <a:lstStyle/>
                    <a:p>
                      <a:r>
                        <a:rPr lang="en-GB" sz="1400" b="1" dirty="0">
                          <a:latin typeface="Times New Roman" panose="02020603050405020304" pitchFamily="18" charset="0"/>
                          <a:cs typeface="Times New Roman" panose="02020603050405020304" pitchFamily="18" charset="0"/>
                        </a:rPr>
                        <a:t>Title</a:t>
                      </a:r>
                    </a:p>
                  </a:txBody>
                  <a:tcPr/>
                </a:tc>
                <a:tc>
                  <a:txBody>
                    <a:bodyPr/>
                    <a:lstStyle/>
                    <a:p>
                      <a:r>
                        <a:rPr lang="en-GB" sz="1400" b="1" dirty="0">
                          <a:latin typeface="Times New Roman" panose="02020603050405020304" pitchFamily="18" charset="0"/>
                          <a:cs typeface="Times New Roman" panose="02020603050405020304" pitchFamily="18" charset="0"/>
                        </a:rPr>
                        <a:t>WCO Strategic Plan</a:t>
                      </a:r>
                    </a:p>
                  </a:txBody>
                  <a:tcPr/>
                </a:tc>
                <a:tc>
                  <a:txBody>
                    <a:bodyPr/>
                    <a:lstStyle/>
                    <a:p>
                      <a:r>
                        <a:rPr lang="en-GB" sz="1400" b="1" dirty="0">
                          <a:latin typeface="Times New Roman" panose="02020603050405020304" pitchFamily="18" charset="0"/>
                          <a:cs typeface="Times New Roman" panose="02020603050405020304" pitchFamily="18" charset="0"/>
                        </a:rPr>
                        <a:t>Activity</a:t>
                      </a:r>
                    </a:p>
                  </a:txBody>
                  <a:tcPr/>
                </a:tc>
                <a:tc>
                  <a:txBody>
                    <a:bodyPr/>
                    <a:lstStyle/>
                    <a:p>
                      <a:r>
                        <a:rPr lang="en-GB" sz="1400" b="1" dirty="0">
                          <a:latin typeface="Times New Roman" panose="02020603050405020304" pitchFamily="18" charset="0"/>
                          <a:cs typeface="Times New Roman" panose="02020603050405020304" pitchFamily="18" charset="0"/>
                        </a:rPr>
                        <a:t>Implementing body </a:t>
                      </a:r>
                    </a:p>
                  </a:txBody>
                  <a:tcPr/>
                </a:tc>
                <a:tc>
                  <a:txBody>
                    <a:bodyPr/>
                    <a:lstStyle/>
                    <a:p>
                      <a:r>
                        <a:rPr lang="en-GB" sz="1400" b="1" dirty="0">
                          <a:latin typeface="Times New Roman" panose="02020603050405020304" pitchFamily="18" charset="0"/>
                          <a:cs typeface="Times New Roman" panose="02020603050405020304" pitchFamily="18" charset="0"/>
                        </a:rPr>
                        <a:t>Funding </a:t>
                      </a:r>
                    </a:p>
                  </a:txBody>
                  <a:tcPr/>
                </a:tc>
                <a:tc>
                  <a:txBody>
                    <a:bodyPr/>
                    <a:lstStyle/>
                    <a:p>
                      <a:r>
                        <a:rPr lang="en-GB" sz="1400" b="1" dirty="0">
                          <a:latin typeface="Times New Roman" panose="02020603050405020304" pitchFamily="18" charset="0"/>
                          <a:cs typeface="Times New Roman" panose="02020603050405020304" pitchFamily="18" charset="0"/>
                        </a:rPr>
                        <a:t>Timeline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Progress/remarks</a:t>
                      </a:r>
                    </a:p>
                  </a:txBody>
                  <a:tcPr/>
                </a:tc>
                <a:extLst>
                  <a:ext uri="{0D108BD9-81ED-4DB2-BD59-A6C34878D82A}">
                    <a16:rowId xmlns:a16="http://schemas.microsoft.com/office/drawing/2014/main" val="1998498995"/>
                  </a:ext>
                </a:extLst>
              </a:tr>
              <a:tr h="1625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dirty="0">
                        <a:latin typeface="Times New Roman" panose="02020603050405020304" pitchFamily="18" charset="0"/>
                        <a:cs typeface="Times New Roman" panose="02020603050405020304" pitchFamily="18" charset="0"/>
                      </a:endParaRPr>
                    </a:p>
                    <a:p>
                      <a:endParaRPr lang="en-GB" sz="1400" b="1" dirty="0">
                        <a:latin typeface="Times New Roman" panose="02020603050405020304" pitchFamily="18" charset="0"/>
                        <a:cs typeface="Times New Roman" panose="02020603050405020304" pitchFamily="18" charset="0"/>
                      </a:endParaRPr>
                    </a:p>
                  </a:txBody>
                  <a:tcPr anchor="ctr"/>
                </a:tc>
                <a:tc>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txBody>
                  <a:tcPr/>
                </a:tc>
                <a:tc>
                  <a:txBody>
                    <a:bodyPr/>
                    <a:lstStyle/>
                    <a:p>
                      <a:r>
                        <a:rPr lang="en-GB" sz="1400" dirty="0">
                          <a:latin typeface="Times New Roman" panose="02020603050405020304" pitchFamily="18" charset="0"/>
                          <a:cs typeface="Times New Roman" panose="02020603050405020304" pitchFamily="18" charset="0"/>
                        </a:rPr>
                        <a:t>Enhanced use of the WCO IRIS application for the mapping of fragile border incidents.  </a:t>
                      </a:r>
                    </a:p>
                  </a:txBody>
                  <a:tcPr/>
                </a:tc>
                <a:tc>
                  <a:txBody>
                    <a:bodyPr/>
                    <a:lstStyle/>
                    <a:p>
                      <a:r>
                        <a:rPr lang="en-GB" sz="1400" dirty="0">
                          <a:latin typeface="Times New Roman" panose="02020603050405020304" pitchFamily="18" charset="0"/>
                          <a:cs typeface="Times New Roman" panose="02020603050405020304" pitchFamily="18" charset="0"/>
                        </a:rPr>
                        <a:t>WCO Secretariat and  Members</a:t>
                      </a:r>
                    </a:p>
                  </a:txBody>
                  <a:tcPr/>
                </a:tc>
                <a:tc>
                  <a:txBody>
                    <a:bodyPr/>
                    <a:lstStyle/>
                    <a:p>
                      <a:r>
                        <a:rPr lang="en-GB" sz="1400" dirty="0">
                          <a:latin typeface="Times New Roman" panose="02020603050405020304" pitchFamily="18" charset="0"/>
                          <a:cs typeface="Times New Roman" panose="02020603050405020304" pitchFamily="18" charset="0"/>
                        </a:rPr>
                        <a:t>WCO donor funding, as available</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Number of recorded and displayed incidents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4" name="Slide Number Placeholder 3">
            <a:extLst>
              <a:ext uri="{FF2B5EF4-FFF2-40B4-BE49-F238E27FC236}">
                <a16:creationId xmlns:a16="http://schemas.microsoft.com/office/drawing/2014/main" id="{EC783013-0A15-1711-0692-08C4D53EFE71}"/>
              </a:ext>
            </a:extLst>
          </p:cNvPr>
          <p:cNvSpPr>
            <a:spLocks noGrp="1"/>
          </p:cNvSpPr>
          <p:nvPr>
            <p:ph type="sldNum" sz="quarter" idx="12"/>
          </p:nvPr>
        </p:nvSpPr>
        <p:spPr/>
        <p:txBody>
          <a:bodyPr/>
          <a:lstStyle/>
          <a:p>
            <a:fld id="{4E08114C-A7C1-48A7-AF25-48692EA2C94F}" type="slidenum">
              <a:rPr lang="en-GB" smtClean="0"/>
              <a:t>19</a:t>
            </a:fld>
            <a:endParaRPr lang="en-GB"/>
          </a:p>
        </p:txBody>
      </p:sp>
    </p:spTree>
    <p:extLst>
      <p:ext uri="{BB962C8B-B14F-4D97-AF65-F5344CB8AC3E}">
        <p14:creationId xmlns:p14="http://schemas.microsoft.com/office/powerpoint/2010/main" val="351190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Outline</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825625"/>
            <a:ext cx="10515600" cy="4305935"/>
          </a:xfrm>
        </p:spPr>
        <p:txBody>
          <a:bodyPr>
            <a:normAutofit lnSpcReduction="10000"/>
          </a:bodyPr>
          <a:lstStyle/>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Background</a:t>
            </a: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The Conference</a:t>
            </a: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Outcomes of the Conference</a:t>
            </a: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Next steps</a:t>
            </a:r>
          </a:p>
          <a:p>
            <a:pPr marL="0" indent="0">
              <a:buNone/>
            </a:pPr>
            <a:endParaRPr lang="en-GB" dirty="0"/>
          </a:p>
        </p:txBody>
      </p:sp>
      <p:sp>
        <p:nvSpPr>
          <p:cNvPr id="4" name="Slide Number Placeholder 3">
            <a:extLst>
              <a:ext uri="{FF2B5EF4-FFF2-40B4-BE49-F238E27FC236}">
                <a16:creationId xmlns:a16="http://schemas.microsoft.com/office/drawing/2014/main" id="{65113C84-EFF5-32D0-1F6E-6D5E75EB11A1}"/>
              </a:ext>
            </a:extLst>
          </p:cNvPr>
          <p:cNvSpPr>
            <a:spLocks noGrp="1"/>
          </p:cNvSpPr>
          <p:nvPr>
            <p:ph type="sldNum" sz="quarter" idx="12"/>
          </p:nvPr>
        </p:nvSpPr>
        <p:spPr/>
        <p:txBody>
          <a:bodyPr/>
          <a:lstStyle/>
          <a:p>
            <a:fld id="{4E08114C-A7C1-48A7-AF25-48692EA2C94F}" type="slidenum">
              <a:rPr lang="en-GB" smtClean="0"/>
              <a:t>2</a:t>
            </a:fld>
            <a:endParaRPr lang="en-GB"/>
          </a:p>
        </p:txBody>
      </p:sp>
    </p:spTree>
    <p:extLst>
      <p:ext uri="{BB962C8B-B14F-4D97-AF65-F5344CB8AC3E}">
        <p14:creationId xmlns:p14="http://schemas.microsoft.com/office/powerpoint/2010/main" val="2945927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330338"/>
            <a:ext cx="10515600" cy="1325563"/>
          </a:xfrm>
        </p:spPr>
        <p:txBody>
          <a:bodyPr/>
          <a:lstStyle/>
          <a:p>
            <a:r>
              <a:rPr lang="en-GB" b="1" dirty="0">
                <a:latin typeface="Times New Roman" panose="02020603050405020304" pitchFamily="18" charset="0"/>
                <a:cs typeface="Times New Roman" panose="02020603050405020304" pitchFamily="18" charset="0"/>
              </a:rPr>
              <a:t>Next Steps</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825626"/>
            <a:ext cx="10515600" cy="813214"/>
          </a:xfrm>
        </p:spPr>
        <p:txBody>
          <a:bodyPr>
            <a:normAutofit/>
          </a:bodyPr>
          <a:lstStyle/>
          <a:p>
            <a:r>
              <a:rPr lang="en-GB" sz="2200" dirty="0">
                <a:latin typeface="Times New Roman" panose="02020603050405020304" pitchFamily="18" charset="0"/>
                <a:cs typeface="Times New Roman" panose="02020603050405020304" pitchFamily="18" charset="0"/>
              </a:rPr>
              <a:t>The DGs are invited to take note of the action plan and support the plan at Policy Commission in June.</a:t>
            </a:r>
          </a:p>
          <a:p>
            <a:endParaRPr lang="en-GB" sz="2200" dirty="0">
              <a:latin typeface="Times New Roman" panose="02020603050405020304" pitchFamily="18" charset="0"/>
              <a:cs typeface="Times New Roman" panose="02020603050405020304" pitchFamily="18" charset="0"/>
            </a:endParaRPr>
          </a:p>
          <a:p>
            <a:pPr marL="0" indent="0">
              <a:buNone/>
            </a:pPr>
            <a:endParaRPr lang="en-GB"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C08EA77-D73B-ABD4-10E6-E5FD6C642EFF}"/>
              </a:ext>
            </a:extLst>
          </p:cNvPr>
          <p:cNvSpPr>
            <a:spLocks noGrp="1"/>
          </p:cNvSpPr>
          <p:nvPr>
            <p:ph type="sldNum" sz="quarter" idx="12"/>
          </p:nvPr>
        </p:nvSpPr>
        <p:spPr/>
        <p:txBody>
          <a:bodyPr/>
          <a:lstStyle/>
          <a:p>
            <a:fld id="{4E08114C-A7C1-48A7-AF25-48692EA2C94F}" type="slidenum">
              <a:rPr lang="en-GB" smtClean="0"/>
              <a:t>20</a:t>
            </a:fld>
            <a:endParaRPr lang="en-GB"/>
          </a:p>
        </p:txBody>
      </p:sp>
    </p:spTree>
    <p:extLst>
      <p:ext uri="{BB962C8B-B14F-4D97-AF65-F5344CB8AC3E}">
        <p14:creationId xmlns:p14="http://schemas.microsoft.com/office/powerpoint/2010/main" val="1274788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41D67CC-D7EC-37DB-4753-C51BB016C774}"/>
              </a:ext>
            </a:extLst>
          </p:cNvPr>
          <p:cNvSpPr>
            <a:spLocks noGrp="1"/>
          </p:cNvSpPr>
          <p:nvPr>
            <p:ph type="title"/>
          </p:nvPr>
        </p:nvSpPr>
        <p:spPr>
          <a:xfrm>
            <a:off x="4277139" y="2766218"/>
            <a:ext cx="3637722" cy="1325563"/>
          </a:xfrm>
        </p:spPr>
        <p:txBody>
          <a:bodyPr/>
          <a:lstStyle/>
          <a:p>
            <a:pPr algn="ctr"/>
            <a:r>
              <a:rPr lang="en-GB" b="1" dirty="0"/>
              <a:t>Thank You</a:t>
            </a:r>
          </a:p>
        </p:txBody>
      </p:sp>
      <p:sp>
        <p:nvSpPr>
          <p:cNvPr id="2" name="Slide Number Placeholder 1">
            <a:extLst>
              <a:ext uri="{FF2B5EF4-FFF2-40B4-BE49-F238E27FC236}">
                <a16:creationId xmlns:a16="http://schemas.microsoft.com/office/drawing/2014/main" id="{F261087A-05CE-6E2D-3ECE-1372304ADBC0}"/>
              </a:ext>
            </a:extLst>
          </p:cNvPr>
          <p:cNvSpPr>
            <a:spLocks noGrp="1"/>
          </p:cNvSpPr>
          <p:nvPr>
            <p:ph type="sldNum" sz="quarter" idx="12"/>
          </p:nvPr>
        </p:nvSpPr>
        <p:spPr/>
        <p:txBody>
          <a:bodyPr/>
          <a:lstStyle/>
          <a:p>
            <a:fld id="{4E08114C-A7C1-48A7-AF25-48692EA2C94F}" type="slidenum">
              <a:rPr lang="en-GB" smtClean="0"/>
              <a:t>21</a:t>
            </a:fld>
            <a:endParaRPr lang="en-GB"/>
          </a:p>
        </p:txBody>
      </p:sp>
    </p:spTree>
    <p:extLst>
      <p:ext uri="{BB962C8B-B14F-4D97-AF65-F5344CB8AC3E}">
        <p14:creationId xmlns:p14="http://schemas.microsoft.com/office/powerpoint/2010/main" val="163554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BE139-1D02-0B2C-DE09-39DC83BC49F1}"/>
              </a:ext>
            </a:extLst>
          </p:cNvPr>
          <p:cNvSpPr>
            <a:spLocks noGrp="1"/>
          </p:cNvSpPr>
          <p:nvPr>
            <p:ph type="title"/>
          </p:nvPr>
        </p:nvSpPr>
        <p:spPr>
          <a:xfrm>
            <a:off x="838200" y="334645"/>
            <a:ext cx="10515600" cy="1325563"/>
          </a:xfrm>
        </p:spPr>
        <p:txBody>
          <a:bodyPr/>
          <a:lstStyle/>
          <a:p>
            <a:r>
              <a:rPr lang="en-GB" b="1" dirty="0">
                <a:latin typeface="Times New Roman" panose="02020603050405020304" pitchFamily="18" charset="0"/>
                <a:cs typeface="Times New Roman" panose="02020603050405020304" pitchFamily="18" charset="0"/>
              </a:rPr>
              <a:t>Background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C68F302-1A76-70E3-FFF8-C24FB943594C}"/>
              </a:ext>
            </a:extLst>
          </p:cNvPr>
          <p:cNvSpPr>
            <a:spLocks noGrp="1"/>
          </p:cNvSpPr>
          <p:nvPr>
            <p:ph idx="1"/>
          </p:nvPr>
        </p:nvSpPr>
        <p:spPr>
          <a:xfrm>
            <a:off x="838200" y="1825624"/>
            <a:ext cx="10515600" cy="4530449"/>
          </a:xfrm>
        </p:spPr>
        <p:txBody>
          <a:bodyPr>
            <a:noAutofit/>
          </a:bodyPr>
          <a:lstStyle/>
          <a:p>
            <a:pPr>
              <a:lnSpc>
                <a:spcPct val="100000"/>
              </a:lnSpc>
            </a:pPr>
            <a:r>
              <a:rPr lang="en-GB" sz="2100" dirty="0">
                <a:latin typeface="Times New Roman" panose="02020603050405020304" pitchFamily="18" charset="0"/>
                <a:cs typeface="Times New Roman" panose="02020603050405020304" pitchFamily="18" charset="0"/>
              </a:rPr>
              <a:t>Fragile borders are areas where state agencies, particularly Customs, are unable to operate properly owing to the insecurity created by non-state armed groups. Insecurity and disruption of the State’s administration affect the border economy and the livelihood of border communities. </a:t>
            </a:r>
          </a:p>
          <a:p>
            <a:pPr marL="0" indent="0">
              <a:lnSpc>
                <a:spcPct val="10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The incidents of Fragile and Conflict-affected Situations (FCS) are proliferated across continents including Africa, Europe and Americas affecting member states in various dimensions. It is against this backdrop that a number of members tasked the World Customs Organisation (WCO) to: </a:t>
            </a:r>
          </a:p>
          <a:p>
            <a:pPr marL="0" indent="0">
              <a:lnSpc>
                <a:spcPct val="100000"/>
              </a:lnSpc>
              <a:buNone/>
            </a:pPr>
            <a:endParaRPr lang="en-GB" sz="500" dirty="0">
              <a:latin typeface="Times New Roman" panose="02020603050405020304" pitchFamily="18" charset="0"/>
              <a:cs typeface="Times New Roman" panose="02020603050405020304" pitchFamily="18" charset="0"/>
            </a:endParaRPr>
          </a:p>
          <a:p>
            <a:pPr marL="457200" lvl="1" indent="0">
              <a:lnSpc>
                <a:spcPct val="100000"/>
              </a:lnSpc>
              <a:buNone/>
            </a:pPr>
            <a:r>
              <a:rPr lang="en-GB" sz="2100" dirty="0">
                <a:latin typeface="Times New Roman" panose="02020603050405020304" pitchFamily="18" charset="0"/>
                <a:cs typeface="Times New Roman" panose="02020603050405020304" pitchFamily="18" charset="0"/>
              </a:rPr>
              <a:t>1.	Widen the geographical scope of its work on fragile borders</a:t>
            </a:r>
          </a:p>
          <a:p>
            <a:pPr marL="457200" lvl="1" indent="0">
              <a:lnSpc>
                <a:spcPct val="100000"/>
              </a:lnSpc>
              <a:buNone/>
            </a:pPr>
            <a:endParaRPr lang="en-GB" sz="500" dirty="0">
              <a:latin typeface="Times New Roman" panose="02020603050405020304" pitchFamily="18" charset="0"/>
              <a:cs typeface="Times New Roman" panose="02020603050405020304" pitchFamily="18" charset="0"/>
            </a:endParaRPr>
          </a:p>
          <a:p>
            <a:pPr marL="457200" lvl="1" indent="0">
              <a:lnSpc>
                <a:spcPct val="100000"/>
              </a:lnSpc>
              <a:buNone/>
            </a:pPr>
            <a:r>
              <a:rPr lang="en-GB" sz="2100" dirty="0">
                <a:latin typeface="Times New Roman" panose="02020603050405020304" pitchFamily="18" charset="0"/>
                <a:cs typeface="Times New Roman" panose="02020603050405020304" pitchFamily="18" charset="0"/>
              </a:rPr>
              <a:t>2.	Examine the notion of conventional warfare and its impact on Customs operations</a:t>
            </a:r>
          </a:p>
        </p:txBody>
      </p:sp>
      <p:sp>
        <p:nvSpPr>
          <p:cNvPr id="4" name="Slide Number Placeholder 3">
            <a:extLst>
              <a:ext uri="{FF2B5EF4-FFF2-40B4-BE49-F238E27FC236}">
                <a16:creationId xmlns:a16="http://schemas.microsoft.com/office/drawing/2014/main" id="{02A7C320-8F30-495F-EE55-DA8F59AF1455}"/>
              </a:ext>
            </a:extLst>
          </p:cNvPr>
          <p:cNvSpPr>
            <a:spLocks noGrp="1"/>
          </p:cNvSpPr>
          <p:nvPr>
            <p:ph type="sldNum" sz="quarter" idx="12"/>
          </p:nvPr>
        </p:nvSpPr>
        <p:spPr/>
        <p:txBody>
          <a:bodyPr/>
          <a:lstStyle/>
          <a:p>
            <a:fld id="{4E08114C-A7C1-48A7-AF25-48692EA2C94F}" type="slidenum">
              <a:rPr lang="en-GB" smtClean="0"/>
              <a:t>3</a:t>
            </a:fld>
            <a:endParaRPr lang="en-GB"/>
          </a:p>
        </p:txBody>
      </p:sp>
    </p:spTree>
    <p:extLst>
      <p:ext uri="{BB962C8B-B14F-4D97-AF65-F5344CB8AC3E}">
        <p14:creationId xmlns:p14="http://schemas.microsoft.com/office/powerpoint/2010/main" val="22906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BE139-1D02-0B2C-DE09-39DC83BC49F1}"/>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Background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C68F302-1A76-70E3-FFF8-C24FB943594C}"/>
              </a:ext>
            </a:extLst>
          </p:cNvPr>
          <p:cNvSpPr>
            <a:spLocks noGrp="1"/>
          </p:cNvSpPr>
          <p:nvPr>
            <p:ph idx="1"/>
          </p:nvPr>
        </p:nvSpPr>
        <p:spPr>
          <a:xfrm>
            <a:off x="838200" y="1825625"/>
            <a:ext cx="10515600" cy="4016376"/>
          </a:xfrm>
        </p:spPr>
        <p:txBody>
          <a:bodyPr>
            <a:noAutofit/>
          </a:bodyPr>
          <a:lstStyle/>
          <a:p>
            <a:pPr>
              <a:lnSpc>
                <a:spcPct val="100000"/>
              </a:lnSpc>
            </a:pPr>
            <a:r>
              <a:rPr lang="en-GB" sz="2100" dirty="0">
                <a:latin typeface="Times New Roman" panose="02020603050405020304" pitchFamily="18" charset="0"/>
                <a:cs typeface="Times New Roman" panose="02020603050405020304" pitchFamily="18" charset="0"/>
              </a:rPr>
              <a:t>In June 2022, the decision was taken at the Council session to organise a global Conference with the theme “Enabling Customs in Fragile and Conflict-affected Situations (FCS)”.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The WCO in close collaboration with the Nigeria Customs Service (NCS) agreed to organise the event at the Nigerian National Intelligence Center, Abuja, Nigeria.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The Event was a close door event, hosted from 31 January to 2 February 2023, with more than 100 delegates from over 40 countries in attendance. Members were joined by representatives from several UN agencies, the humanitarian and donor community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The Conference considered the role of Customs Administrations in FCS and the way in which the WCO can support its Members in shaping their strategies in response to operating in these complex environments. </a:t>
            </a:r>
          </a:p>
        </p:txBody>
      </p:sp>
      <p:sp>
        <p:nvSpPr>
          <p:cNvPr id="4" name="Slide Number Placeholder 3">
            <a:extLst>
              <a:ext uri="{FF2B5EF4-FFF2-40B4-BE49-F238E27FC236}">
                <a16:creationId xmlns:a16="http://schemas.microsoft.com/office/drawing/2014/main" id="{ECA50772-B922-076A-CAF9-20DE4D84027C}"/>
              </a:ext>
            </a:extLst>
          </p:cNvPr>
          <p:cNvSpPr>
            <a:spLocks noGrp="1"/>
          </p:cNvSpPr>
          <p:nvPr>
            <p:ph type="sldNum" sz="quarter" idx="12"/>
          </p:nvPr>
        </p:nvSpPr>
        <p:spPr/>
        <p:txBody>
          <a:bodyPr/>
          <a:lstStyle/>
          <a:p>
            <a:fld id="{4E08114C-A7C1-48A7-AF25-48692EA2C94F}" type="slidenum">
              <a:rPr lang="en-GB" smtClean="0"/>
              <a:t>4</a:t>
            </a:fld>
            <a:endParaRPr lang="en-GB"/>
          </a:p>
        </p:txBody>
      </p:sp>
    </p:spTree>
    <p:extLst>
      <p:ext uri="{BB962C8B-B14F-4D97-AF65-F5344CB8AC3E}">
        <p14:creationId xmlns:p14="http://schemas.microsoft.com/office/powerpoint/2010/main" val="2764276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Conference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4229100"/>
          </a:xfrm>
        </p:spPr>
        <p:txBody>
          <a:bodyPr>
            <a:noAutofit/>
          </a:bodyPr>
          <a:lstStyle/>
          <a:p>
            <a:r>
              <a:rPr lang="en-GB" sz="2100" dirty="0">
                <a:latin typeface="Times New Roman" panose="02020603050405020304" pitchFamily="18" charset="0"/>
                <a:cs typeface="Times New Roman" panose="02020603050405020304" pitchFamily="18" charset="0"/>
              </a:rPr>
              <a:t>It served as a platform to enrich the policy debate on fragile borders from Customs, counter-terrorism, humanitarian and economic perspectives. It was also a first step to respond to requests of the representatives of Customs administrations from affected regions.</a:t>
            </a:r>
          </a:p>
          <a:p>
            <a:pPr marL="0" indent="0">
              <a:buNone/>
            </a:pPr>
            <a:endParaRPr lang="en-GB" sz="1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Representatives of the West and Central Africa and Middle East and North of Africa regions, were the initial focus of the WCO fieldwork since 2016. They were also joined by representatives from North America, Central and South America, Europe and East Africa, at this conference.</a:t>
            </a:r>
          </a:p>
          <a:p>
            <a:pPr marL="0" indent="0">
              <a:buNone/>
            </a:pPr>
            <a:endParaRPr lang="en-GB" sz="1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In many cases, the growth of state and non-state armed groups led to the spreading of their military and political actions inside the national territory as well as outside, as a spill over to the neighbouring countries. </a:t>
            </a:r>
          </a:p>
        </p:txBody>
      </p:sp>
      <p:sp>
        <p:nvSpPr>
          <p:cNvPr id="6" name="Slide Number Placeholder 5">
            <a:extLst>
              <a:ext uri="{FF2B5EF4-FFF2-40B4-BE49-F238E27FC236}">
                <a16:creationId xmlns:a16="http://schemas.microsoft.com/office/drawing/2014/main" id="{BC244075-A748-C1A5-FF79-8C9616A87A1B}"/>
              </a:ext>
            </a:extLst>
          </p:cNvPr>
          <p:cNvSpPr>
            <a:spLocks noGrp="1"/>
          </p:cNvSpPr>
          <p:nvPr>
            <p:ph type="sldNum" sz="quarter" idx="12"/>
          </p:nvPr>
        </p:nvSpPr>
        <p:spPr/>
        <p:txBody>
          <a:bodyPr/>
          <a:lstStyle/>
          <a:p>
            <a:fld id="{4E08114C-A7C1-48A7-AF25-48692EA2C94F}" type="slidenum">
              <a:rPr lang="en-GB" smtClean="0"/>
              <a:t>5</a:t>
            </a:fld>
            <a:endParaRPr lang="en-GB"/>
          </a:p>
        </p:txBody>
      </p:sp>
    </p:spTree>
    <p:extLst>
      <p:ext uri="{BB962C8B-B14F-4D97-AF65-F5344CB8AC3E}">
        <p14:creationId xmlns:p14="http://schemas.microsoft.com/office/powerpoint/2010/main" val="1274911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Conference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184375"/>
          </a:xfrm>
        </p:spPr>
        <p:txBody>
          <a:bodyPr>
            <a:noAutofit/>
          </a:bodyPr>
          <a:lstStyle/>
          <a:p>
            <a:pPr marL="0" indent="0">
              <a:buNone/>
            </a:pPr>
            <a:r>
              <a:rPr lang="en-GB" sz="2100" dirty="0">
                <a:latin typeface="Times New Roman" panose="02020603050405020304" pitchFamily="18" charset="0"/>
                <a:cs typeface="Times New Roman" panose="02020603050405020304" pitchFamily="18" charset="0"/>
              </a:rPr>
              <a:t>The presentations highlighted the similarities that exist across several regions with regard to fragile borders: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1.	The role of borders as symbolic and economic resource for 	communities,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2.	The embeddedness of smuggling in social activities,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3.	The connection between smuggling and mining activities, where 	mining is an important source of revenue, and </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4.	the informal taxation levied by non-state armed groups, such as 	terrorists, criminal gangs or guerrillas, on traders and cross-border flows of 	commodities.</a:t>
            </a:r>
          </a:p>
        </p:txBody>
      </p:sp>
      <p:sp>
        <p:nvSpPr>
          <p:cNvPr id="4" name="Slide Number Placeholder 3">
            <a:extLst>
              <a:ext uri="{FF2B5EF4-FFF2-40B4-BE49-F238E27FC236}">
                <a16:creationId xmlns:a16="http://schemas.microsoft.com/office/drawing/2014/main" id="{3FD52D94-5462-D32B-8452-91854159D767}"/>
              </a:ext>
            </a:extLst>
          </p:cNvPr>
          <p:cNvSpPr>
            <a:spLocks noGrp="1"/>
          </p:cNvSpPr>
          <p:nvPr>
            <p:ph type="sldNum" sz="quarter" idx="12"/>
          </p:nvPr>
        </p:nvSpPr>
        <p:spPr/>
        <p:txBody>
          <a:bodyPr/>
          <a:lstStyle/>
          <a:p>
            <a:fld id="{4E08114C-A7C1-48A7-AF25-48692EA2C94F}" type="slidenum">
              <a:rPr lang="en-GB" smtClean="0"/>
              <a:t>6</a:t>
            </a:fld>
            <a:endParaRPr lang="en-GB"/>
          </a:p>
        </p:txBody>
      </p:sp>
    </p:spTree>
    <p:extLst>
      <p:ext uri="{BB962C8B-B14F-4D97-AF65-F5344CB8AC3E}">
        <p14:creationId xmlns:p14="http://schemas.microsoft.com/office/powerpoint/2010/main" val="3596007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a:t>
            </a:r>
            <a:r>
              <a:rPr lang="en-GB" b="1" dirty="0"/>
              <a:t> </a:t>
            </a:r>
            <a:r>
              <a:rPr lang="en-GB" b="1" dirty="0">
                <a:latin typeface="Times New Roman" panose="02020603050405020304" pitchFamily="18" charset="0"/>
                <a:cs typeface="Times New Roman" panose="02020603050405020304" pitchFamily="18" charset="0"/>
              </a:rPr>
              <a:t>Conference</a:t>
            </a:r>
            <a:r>
              <a:rPr lang="en-GB" b="1" dirty="0"/>
              <a:t>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a:bodyPr>
          <a:lstStyle/>
          <a:p>
            <a:pPr marL="0" indent="0" algn="just">
              <a:buNone/>
            </a:pPr>
            <a:r>
              <a:rPr lang="en-GB" sz="2200" dirty="0">
                <a:latin typeface="Times New Roman" panose="02020603050405020304" pitchFamily="18" charset="0"/>
                <a:cs typeface="Times New Roman" panose="02020603050405020304" pitchFamily="18" charset="0"/>
              </a:rPr>
              <a:t>Several administrations presented the challenges they are facing and the strategies under threat by terrorist groups, criminal gangs and guerrillas. The delegates shared their experience in:</a:t>
            </a:r>
          </a:p>
          <a:p>
            <a:pPr marL="0" indent="0" algn="just">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1.	Relocating their personnel.</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2.	Establishing multi-agency information and intelligence teams.</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3.	Cooperation with the military and security agencies to secure field 	operations and border crossing points. </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4.	Economic response through the adaptation of taxation practices and 	maintaining relationships with traders. </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5.	Establishment of specialized multi-agency intervention teams and 	creation of the Fusion Centres.</a:t>
            </a:r>
          </a:p>
        </p:txBody>
      </p:sp>
      <p:sp>
        <p:nvSpPr>
          <p:cNvPr id="4" name="Slide Number Placeholder 3">
            <a:extLst>
              <a:ext uri="{FF2B5EF4-FFF2-40B4-BE49-F238E27FC236}">
                <a16:creationId xmlns:a16="http://schemas.microsoft.com/office/drawing/2014/main" id="{A5D7B388-0912-6BD2-6E55-3EAD0BAD81AB}"/>
              </a:ext>
            </a:extLst>
          </p:cNvPr>
          <p:cNvSpPr>
            <a:spLocks noGrp="1"/>
          </p:cNvSpPr>
          <p:nvPr>
            <p:ph type="sldNum" sz="quarter" idx="12"/>
          </p:nvPr>
        </p:nvSpPr>
        <p:spPr/>
        <p:txBody>
          <a:bodyPr/>
          <a:lstStyle/>
          <a:p>
            <a:fld id="{4E08114C-A7C1-48A7-AF25-48692EA2C94F}" type="slidenum">
              <a:rPr lang="en-GB" smtClean="0"/>
              <a:t>7</a:t>
            </a:fld>
            <a:endParaRPr lang="en-GB"/>
          </a:p>
        </p:txBody>
      </p:sp>
    </p:spTree>
    <p:extLst>
      <p:ext uri="{BB962C8B-B14F-4D97-AF65-F5344CB8AC3E}">
        <p14:creationId xmlns:p14="http://schemas.microsoft.com/office/powerpoint/2010/main" val="1055237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Conference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4338432"/>
          </a:xfrm>
        </p:spPr>
        <p:txBody>
          <a:bodyPr>
            <a:normAutofit lnSpcReduction="10000"/>
          </a:bodyPr>
          <a:lstStyle/>
          <a:p>
            <a:r>
              <a:rPr lang="en-GB" sz="2100" dirty="0">
                <a:latin typeface="Times New Roman" panose="02020603050405020304" pitchFamily="18" charset="0"/>
                <a:cs typeface="Times New Roman" panose="02020603050405020304" pitchFamily="18" charset="0"/>
              </a:rPr>
              <a:t>The Cooperation between Customs and humanitarian actors was also addressed during the conference.</a:t>
            </a:r>
          </a:p>
          <a:p>
            <a:pPr marL="0" indent="0">
              <a:buNone/>
            </a:pPr>
            <a:endParaRPr lang="en-GB" sz="5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The importance of controlling vast areas in between the points of entry was particularly highlighted. Participants also examined equipment used by Customs as well as technologies such as: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1.	Unmanned Aerial Vehicle (UAV) systems for monitoring the 	movement of individuals and means of conveyance.</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2.	Satellite imagery to optimise the management of land or maritime 	borders, and</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3.	The WCO COLIBRI geoportal to support field officers in the fight 	against drug trafficking conveyed by general aviation.</a:t>
            </a:r>
          </a:p>
        </p:txBody>
      </p:sp>
      <p:sp>
        <p:nvSpPr>
          <p:cNvPr id="4" name="Slide Number Placeholder 3">
            <a:extLst>
              <a:ext uri="{FF2B5EF4-FFF2-40B4-BE49-F238E27FC236}">
                <a16:creationId xmlns:a16="http://schemas.microsoft.com/office/drawing/2014/main" id="{6453B7EC-B295-12A6-26E0-22214F9A460A}"/>
              </a:ext>
            </a:extLst>
          </p:cNvPr>
          <p:cNvSpPr>
            <a:spLocks noGrp="1"/>
          </p:cNvSpPr>
          <p:nvPr>
            <p:ph type="sldNum" sz="quarter" idx="12"/>
          </p:nvPr>
        </p:nvSpPr>
        <p:spPr/>
        <p:txBody>
          <a:bodyPr/>
          <a:lstStyle/>
          <a:p>
            <a:fld id="{4E08114C-A7C1-48A7-AF25-48692EA2C94F}" type="slidenum">
              <a:rPr lang="en-GB" smtClean="0"/>
              <a:t>8</a:t>
            </a:fld>
            <a:endParaRPr lang="en-GB"/>
          </a:p>
        </p:txBody>
      </p:sp>
    </p:spTree>
    <p:extLst>
      <p:ext uri="{BB962C8B-B14F-4D97-AF65-F5344CB8AC3E}">
        <p14:creationId xmlns:p14="http://schemas.microsoft.com/office/powerpoint/2010/main" val="711674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The Conference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a:bodyPr>
          <a:lstStyle/>
          <a:p>
            <a:r>
              <a:rPr lang="en-GB" sz="2200" dirty="0">
                <a:latin typeface="Times New Roman" panose="02020603050405020304" pitchFamily="18" charset="0"/>
                <a:cs typeface="Times New Roman" panose="02020603050405020304" pitchFamily="18" charset="0"/>
              </a:rPr>
              <a:t>The use of geospatial intelligence was also considered. It helps Customs administrations to integrate a geographic perspective into their enforcement and surveillance strategies and tactics, including the optimal deployment of their personnel within borderlands and reducing the risks inherent to their operations in the insecure environments. </a:t>
            </a:r>
          </a:p>
          <a:p>
            <a:pPr marL="0" indent="0">
              <a:buNone/>
            </a:pPr>
            <a:endParaRPr lang="en-GB" sz="200" dirty="0"/>
          </a:p>
          <a:p>
            <a:r>
              <a:rPr lang="en-GB" sz="2200" dirty="0">
                <a:latin typeface="Times New Roman" panose="02020603050405020304" pitchFamily="18" charset="0"/>
                <a:cs typeface="Times New Roman" panose="02020603050405020304" pitchFamily="18" charset="0"/>
              </a:rPr>
              <a:t>The European Space Agency and the United Nations Satellite Centre (UNOSAT) demonstrated how satellite imagery could help Customs to detect suspect economic changes in border areas as well as the secret desert paths and tracks used by smugglers.</a:t>
            </a:r>
          </a:p>
          <a:p>
            <a:pPr marL="0" indent="0">
              <a:buNone/>
            </a:pPr>
            <a:endParaRPr lang="en-GB" sz="200" dirty="0"/>
          </a:p>
          <a:p>
            <a:r>
              <a:rPr lang="en-GB" sz="2200" dirty="0">
                <a:latin typeface="Times New Roman" panose="02020603050405020304" pitchFamily="18" charset="0"/>
                <a:cs typeface="Times New Roman" panose="02020603050405020304" pitchFamily="18" charset="0"/>
              </a:rPr>
              <a:t>Delegates also discussed means related to the protection of Customs infrastructure as well as the protection of Customs personnel in the FCS. A particular attention was made to the use of Personal Protection Equipment (PPE) and strategies to ensure it is fit for purpose. </a:t>
            </a:r>
          </a:p>
        </p:txBody>
      </p:sp>
      <p:sp>
        <p:nvSpPr>
          <p:cNvPr id="4" name="Slide Number Placeholder 3">
            <a:extLst>
              <a:ext uri="{FF2B5EF4-FFF2-40B4-BE49-F238E27FC236}">
                <a16:creationId xmlns:a16="http://schemas.microsoft.com/office/drawing/2014/main" id="{6C196DA1-4534-49C1-6B55-50A1392EBA5C}"/>
              </a:ext>
            </a:extLst>
          </p:cNvPr>
          <p:cNvSpPr>
            <a:spLocks noGrp="1"/>
          </p:cNvSpPr>
          <p:nvPr>
            <p:ph type="sldNum" sz="quarter" idx="12"/>
          </p:nvPr>
        </p:nvSpPr>
        <p:spPr/>
        <p:txBody>
          <a:bodyPr/>
          <a:lstStyle/>
          <a:p>
            <a:fld id="{4E08114C-A7C1-48A7-AF25-48692EA2C94F}" type="slidenum">
              <a:rPr lang="en-GB" smtClean="0"/>
              <a:t>9</a:t>
            </a:fld>
            <a:endParaRPr lang="en-GB"/>
          </a:p>
        </p:txBody>
      </p:sp>
    </p:spTree>
    <p:extLst>
      <p:ext uri="{BB962C8B-B14F-4D97-AF65-F5344CB8AC3E}">
        <p14:creationId xmlns:p14="http://schemas.microsoft.com/office/powerpoint/2010/main" val="2662305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271</TotalTime>
  <Words>2040</Words>
  <Application>Microsoft Office PowerPoint</Application>
  <PresentationFormat>Widescreen</PresentationFormat>
  <Paragraphs>339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Highlights of the Inaugural WCO Global Conference on Fragile Borders: Enabling Customs in Fragile and Conflict-Affected Situations (FCS)</vt:lpstr>
      <vt:lpstr>Outline</vt:lpstr>
      <vt:lpstr>Background </vt:lpstr>
      <vt:lpstr>Background </vt:lpstr>
      <vt:lpstr>The Conference </vt:lpstr>
      <vt:lpstr>The Conference </vt:lpstr>
      <vt:lpstr>The Conference </vt:lpstr>
      <vt:lpstr>The Conference </vt:lpstr>
      <vt:lpstr>The Conference </vt:lpstr>
      <vt:lpstr>The Conference</vt:lpstr>
      <vt:lpstr>Outcomes of the Conference</vt:lpstr>
      <vt:lpstr>The Action Plan</vt:lpstr>
      <vt:lpstr>The Action Plan</vt:lpstr>
      <vt:lpstr>The Action Plan</vt:lpstr>
      <vt:lpstr>The Action Plan</vt:lpstr>
      <vt:lpstr>The Action Plan</vt:lpstr>
      <vt:lpstr>The Action Plan</vt:lpstr>
      <vt:lpstr>The Action Plan</vt:lpstr>
      <vt:lpstr>The Action Plan</vt:lpstr>
      <vt:lpstr>Next Steps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of the Inaugural WCO Global Conference on Fragile Borders: Enabling Customs in Fragile and Conflict-Affected Situations (FCS)</dc:title>
  <dc:creator>Etim ibok</dc:creator>
  <cp:lastModifiedBy>Cherno Omar BARRY</cp:lastModifiedBy>
  <cp:revision>2</cp:revision>
  <dcterms:created xsi:type="dcterms:W3CDTF">2023-05-02T15:49:46Z</dcterms:created>
  <dcterms:modified xsi:type="dcterms:W3CDTF">2023-05-04T12:09:22Z</dcterms:modified>
</cp:coreProperties>
</file>